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79" r:id="rId5"/>
    <p:sldId id="278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33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0" y="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1802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952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7706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73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6594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0265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5535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6818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986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696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289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009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18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166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431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007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126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CAA52CA-B176-47EE-8296-B88F23A71929}" type="datetimeFigureOut">
              <a:rPr lang="fa-IR" smtClean="0"/>
              <a:t>12/5/1446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F875-1A4F-4735-B787-7B526EA7033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8859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799"/>
            <a:ext cx="9948474" cy="3934097"/>
          </a:xfrm>
        </p:spPr>
        <p:txBody>
          <a:bodyPr/>
          <a:lstStyle/>
          <a:p>
            <a:pPr algn="ctr"/>
            <a:r>
              <a:rPr lang="fa-IR" sz="4400" dirty="0" smtClean="0">
                <a:cs typeface="B Nazanin" panose="00000400000000000000" pitchFamily="2" charset="-78"/>
              </a:rPr>
              <a:t>تأملی دیگر بر رخداد فروریزش ساختمان متروپل آبادان</a:t>
            </a:r>
            <a:br>
              <a:rPr lang="fa-IR" sz="4400" dirty="0" smtClean="0">
                <a:cs typeface="B Nazanin" panose="00000400000000000000" pitchFamily="2" charset="-78"/>
              </a:rPr>
            </a:br>
            <a:r>
              <a:rPr lang="fa-IR" sz="3200" dirty="0" smtClean="0">
                <a:cs typeface="B Nazanin" panose="00000400000000000000" pitchFamily="2" charset="-78"/>
              </a:rPr>
              <a:t/>
            </a:r>
            <a:br>
              <a:rPr lang="fa-IR" sz="3200" dirty="0" smtClean="0">
                <a:cs typeface="B Nazanin" panose="00000400000000000000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امید بهار، دانشیار پژوهشکده مهندسی سازه</a:t>
            </a:r>
            <a:br>
              <a:rPr lang="fa-IR" sz="28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1400" dirty="0" smtClean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fa-IR" sz="1400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پژوهشگاه 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بین‌المللی زلزله‌شناسی و مهندسی زلزله</a:t>
            </a: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185954"/>
            <a:ext cx="8825658" cy="1136468"/>
          </a:xfrm>
        </p:spPr>
        <p:txBody>
          <a:bodyPr>
            <a:normAutofit/>
          </a:bodyPr>
          <a:lstStyle/>
          <a:p>
            <a:pPr algn="ctr"/>
            <a:endParaRPr lang="fa-IR" sz="2200" dirty="0" smtClean="0">
              <a:solidFill>
                <a:schemeClr val="tx1"/>
              </a:solidFill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  <a:cs typeface="B Nazanin" panose="00000400000000000000" pitchFamily="2" charset="-78"/>
              </a:rPr>
              <a:t>11 خرداد 1404</a:t>
            </a:r>
            <a:endParaRPr lang="fa-IR" sz="2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7497" y="633821"/>
            <a:ext cx="385354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بسم‌الله الرحن الرحیم</a:t>
            </a:r>
            <a:endParaRPr lang="fa-IR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13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92746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خلاصه‌ی موارد و عوامل فروریزش ساختمان متروپل آبادان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ت</a:t>
            </a:r>
            <a:r>
              <a:rPr lang="fa-IR" sz="2400" dirty="0">
                <a:cs typeface="B Nazanin" panose="00000400000000000000" pitchFamily="2" charset="-78"/>
              </a:rPr>
              <a:t>) عدم وجود </a:t>
            </a:r>
            <a:r>
              <a:rPr lang="fa-IR" sz="2400" dirty="0" smtClean="0">
                <a:cs typeface="B Nazanin" panose="00000400000000000000" pitchFamily="2" charset="-78"/>
              </a:rPr>
              <a:t>ناظران </a:t>
            </a:r>
            <a:r>
              <a:rPr lang="fa-IR" sz="2400" dirty="0">
                <a:cs typeface="B Nazanin" panose="00000400000000000000" pitchFamily="2" charset="-78"/>
              </a:rPr>
              <a:t>آگاه و کاردان؛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بر اساس مکاتبات، این </a:t>
            </a:r>
            <a:r>
              <a:rPr lang="fa-IR" sz="2400" dirty="0">
                <a:cs typeface="B Nazanin" panose="00000400000000000000" pitchFamily="2" charset="-78"/>
              </a:rPr>
              <a:t>پروژه در فواصل طولانی مدت </a:t>
            </a:r>
            <a:r>
              <a:rPr lang="fa-IR" sz="2400" dirty="0" smtClean="0">
                <a:cs typeface="B Nazanin" panose="00000400000000000000" pitchFamily="2" charset="-78"/>
              </a:rPr>
              <a:t>در دوره‌ی ساخت، فاقد طراح </a:t>
            </a:r>
            <a:r>
              <a:rPr lang="fa-IR" sz="2400" dirty="0">
                <a:cs typeface="B Nazanin" panose="00000400000000000000" pitchFamily="2" charset="-78"/>
              </a:rPr>
              <a:t>و ناظر سازه و معماری </a:t>
            </a:r>
            <a:r>
              <a:rPr lang="fa-IR" sz="2400" dirty="0" smtClean="0">
                <a:cs typeface="B Nazanin" panose="00000400000000000000" pitchFamily="2" charset="-78"/>
              </a:rPr>
              <a:t>بوده است؛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بر اساس مکاتبات، در دوره‌ی کوتاهی </a:t>
            </a:r>
            <a:r>
              <a:rPr lang="fa-IR" sz="2400" dirty="0">
                <a:cs typeface="B Nazanin" panose="00000400000000000000" pitchFamily="2" charset="-78"/>
              </a:rPr>
              <a:t>معرفی رسمی طراح و ناظر (در سال 1399) </a:t>
            </a:r>
            <a:r>
              <a:rPr lang="fa-IR" sz="2400" dirty="0" smtClean="0">
                <a:cs typeface="B Nazanin" panose="00000400000000000000" pitchFamily="2" charset="-78"/>
              </a:rPr>
              <a:t>انجام شده که آن‌ها به نقض‌های </a:t>
            </a:r>
            <a:r>
              <a:rPr lang="fa-IR" sz="2400" dirty="0">
                <a:cs typeface="B Nazanin" panose="00000400000000000000" pitchFamily="2" charset="-78"/>
              </a:rPr>
              <a:t>متعددی اشاره </a:t>
            </a:r>
            <a:r>
              <a:rPr lang="fa-IR" sz="2400" dirty="0" smtClean="0">
                <a:cs typeface="B Nazanin" panose="00000400000000000000" pitchFamily="2" charset="-78"/>
              </a:rPr>
              <a:t>داشتند و </a:t>
            </a:r>
            <a:r>
              <a:rPr lang="fa-IR" sz="2400" dirty="0">
                <a:cs typeface="B Nazanin" panose="00000400000000000000" pitchFamily="2" charset="-78"/>
              </a:rPr>
              <a:t>توقف فعالیت پروژه </a:t>
            </a:r>
            <a:r>
              <a:rPr lang="fa-IR" sz="2400" dirty="0" smtClean="0">
                <a:cs typeface="B Nazanin" panose="00000400000000000000" pitchFamily="2" charset="-78"/>
              </a:rPr>
              <a:t>را به </a:t>
            </a:r>
            <a:r>
              <a:rPr lang="fa-IR" sz="2400" dirty="0">
                <a:cs typeface="B Nazanin" panose="00000400000000000000" pitchFamily="2" charset="-78"/>
              </a:rPr>
              <a:t>صراحت </a:t>
            </a:r>
            <a:r>
              <a:rPr lang="fa-IR" sz="2400" dirty="0" smtClean="0">
                <a:cs typeface="B Nazanin" panose="00000400000000000000" pitchFamily="2" charset="-78"/>
              </a:rPr>
              <a:t>خواستار شدند 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این </a:t>
            </a:r>
            <a:r>
              <a:rPr lang="fa-IR" sz="2400" dirty="0">
                <a:cs typeface="B Nazanin" panose="00000400000000000000" pitchFamily="2" charset="-78"/>
              </a:rPr>
              <a:t>مکاتبات </a:t>
            </a:r>
            <a:r>
              <a:rPr lang="fa-IR" sz="2400" dirty="0" smtClean="0">
                <a:cs typeface="B Nazanin" panose="00000400000000000000" pitchFamily="2" charset="-78"/>
              </a:rPr>
              <a:t>نشانگر </a:t>
            </a:r>
            <a:r>
              <a:rPr lang="fa-IR" sz="2400" dirty="0">
                <a:cs typeface="B Nazanin" panose="00000400000000000000" pitchFamily="2" charset="-78"/>
              </a:rPr>
              <a:t>عدم اقتدار ناظر در برطرف نمودن عیوب و ممانعت از تداوم یافتن اجرای ناقص پروژه </a:t>
            </a:r>
            <a:r>
              <a:rPr lang="fa-IR" sz="2400" dirty="0" smtClean="0">
                <a:cs typeface="B Nazanin" panose="00000400000000000000" pitchFamily="2" charset="-78"/>
              </a:rPr>
              <a:t>است یا </a:t>
            </a:r>
            <a:r>
              <a:rPr lang="fa-IR" sz="2400" dirty="0">
                <a:cs typeface="B Nazanin" panose="00000400000000000000" pitchFamily="2" charset="-78"/>
              </a:rPr>
              <a:t>عدم وجود یک سیستم مسئول در کنترل پروژه </a:t>
            </a:r>
            <a:r>
              <a:rPr lang="fa-IR" sz="2400" dirty="0" smtClean="0">
                <a:cs typeface="B Nazanin" panose="00000400000000000000" pitchFamily="2" charset="-78"/>
              </a:rPr>
              <a:t>است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8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92746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خلاصه‌ی موارد و عوامل فروریزش ساختمان متروپل آبادان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ث</a:t>
            </a:r>
            <a:r>
              <a:rPr lang="fa-IR" sz="2400" dirty="0">
                <a:cs typeface="B Nazanin" panose="00000400000000000000" pitchFamily="2" charset="-78"/>
              </a:rPr>
              <a:t>) </a:t>
            </a:r>
            <a:r>
              <a:rPr lang="fa-IR" sz="2400" dirty="0" smtClean="0">
                <a:cs typeface="B Nazanin" panose="00000400000000000000" pitchFamily="2" charset="-78"/>
              </a:rPr>
              <a:t>مقاوم‌سازی </a:t>
            </a:r>
            <a:r>
              <a:rPr lang="fa-IR" sz="2400" dirty="0">
                <a:cs typeface="B Nazanin" panose="00000400000000000000" pitchFamily="2" charset="-78"/>
              </a:rPr>
              <a:t>و تصحیحات در حین اجرا و ساخت پروژه: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از </a:t>
            </a:r>
            <a:r>
              <a:rPr lang="fa-IR" sz="2400" dirty="0">
                <a:cs typeface="B Nazanin" panose="00000400000000000000" pitchFamily="2" charset="-78"/>
              </a:rPr>
              <a:t>نکات مهم اجرایی این پروژه، انجام </a:t>
            </a:r>
            <a:r>
              <a:rPr lang="fa-IR" sz="2400" dirty="0" smtClean="0">
                <a:cs typeface="B Nazanin" panose="00000400000000000000" pitchFamily="2" charset="-78"/>
              </a:rPr>
              <a:t>فعالیت‌های </a:t>
            </a:r>
            <a:r>
              <a:rPr lang="fa-IR" sz="2400" dirty="0">
                <a:cs typeface="B Nazanin" panose="00000400000000000000" pitchFamily="2" charset="-78"/>
              </a:rPr>
              <a:t>مداوم بهسازی، تقویت و ایجاد تغییر در اعضای سازه </a:t>
            </a:r>
            <a:r>
              <a:rPr lang="fa-IR" sz="2400" dirty="0" smtClean="0">
                <a:cs typeface="B Nazanin" panose="00000400000000000000" pitchFamily="2" charset="-78"/>
              </a:rPr>
              <a:t>است؛</a:t>
            </a:r>
          </a:p>
          <a:p>
            <a:pPr lvl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انجام </a:t>
            </a: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مداوم </a:t>
            </a: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جوشکاری در ستون‌های اصلی که در زیر بار قرار </a:t>
            </a: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داشته است؛</a:t>
            </a:r>
            <a:endParaRPr lang="fa-IR" sz="2400" dirty="0">
              <a:solidFill>
                <a:prstClr val="white"/>
              </a:solidFill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بدون </a:t>
            </a:r>
            <a:r>
              <a:rPr lang="fa-IR" sz="2400" dirty="0">
                <a:cs typeface="B Nazanin" panose="00000400000000000000" pitchFamily="2" charset="-78"/>
              </a:rPr>
              <a:t>تمهیدات ایمنی و توجه به نکات </a:t>
            </a:r>
            <a:r>
              <a:rPr lang="fa-IR" sz="2400" dirty="0" smtClean="0">
                <a:cs typeface="B Nazanin" panose="00000400000000000000" pitchFamily="2" charset="-78"/>
              </a:rPr>
              <a:t>اولیه‌ی </a:t>
            </a:r>
            <a:r>
              <a:rPr lang="fa-IR" sz="2400" dirty="0">
                <a:cs typeface="B Nazanin" panose="00000400000000000000" pitchFamily="2" charset="-78"/>
              </a:rPr>
              <a:t>فنی نظیر </a:t>
            </a:r>
            <a:r>
              <a:rPr lang="fa-IR" sz="2400" dirty="0" smtClean="0">
                <a:cs typeface="B Nazanin" panose="00000400000000000000" pitchFamily="2" charset="-78"/>
              </a:rPr>
              <a:t>انتقال مناسب </a:t>
            </a:r>
            <a:r>
              <a:rPr lang="fa-IR" sz="2400" dirty="0">
                <a:cs typeface="B Nazanin" panose="00000400000000000000" pitchFamily="2" charset="-78"/>
              </a:rPr>
              <a:t>بارهای ثقلی به طریق ایمن </a:t>
            </a:r>
            <a:r>
              <a:rPr lang="fa-IR" sz="2400" dirty="0" smtClean="0">
                <a:cs typeface="B Nazanin" panose="00000400000000000000" pitchFamily="2" charset="-78"/>
              </a:rPr>
              <a:t>به شالوده‌ی ساختمان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56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92746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خلاصه‌ی موارد و عوامل فروریزش ساختمان متروپل آبادان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ج</a:t>
            </a:r>
            <a:r>
              <a:rPr lang="fa-IR" sz="2400" dirty="0">
                <a:cs typeface="B Nazanin" panose="00000400000000000000" pitchFamily="2" charset="-78"/>
              </a:rPr>
              <a:t>) عدم حضور ساختار </a:t>
            </a:r>
            <a:r>
              <a:rPr lang="fa-IR" sz="2400" dirty="0" smtClean="0">
                <a:cs typeface="B Nazanin" panose="00000400000000000000" pitchFamily="2" charset="-78"/>
              </a:rPr>
              <a:t>سازمانیِ </a:t>
            </a:r>
            <a:r>
              <a:rPr lang="fa-IR" sz="2400" dirty="0">
                <a:cs typeface="B Nazanin" panose="00000400000000000000" pitchFamily="2" charset="-78"/>
              </a:rPr>
              <a:t>کارآمد و توانمند؛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خودمختاری </a:t>
            </a:r>
            <a:r>
              <a:rPr lang="fa-IR" sz="2400" dirty="0">
                <a:cs typeface="B Nazanin" panose="00000400000000000000" pitchFamily="2" charset="-78"/>
              </a:rPr>
              <a:t>در </a:t>
            </a:r>
            <a:r>
              <a:rPr lang="fa-IR" sz="2400" dirty="0" smtClean="0">
                <a:cs typeface="B Nazanin" panose="00000400000000000000" pitchFamily="2" charset="-78"/>
              </a:rPr>
              <a:t>تصمیم‌سازی‌ها </a:t>
            </a:r>
            <a:r>
              <a:rPr lang="fa-IR" sz="2400" dirty="0">
                <a:cs typeface="B Nazanin" panose="00000400000000000000" pitchFamily="2" charset="-78"/>
              </a:rPr>
              <a:t>و باز بودن دست افراد و </a:t>
            </a:r>
            <a:r>
              <a:rPr lang="fa-IR" sz="2400" dirty="0" smtClean="0">
                <a:cs typeface="B Nazanin" panose="00000400000000000000" pitchFamily="2" charset="-78"/>
              </a:rPr>
              <a:t>ارگان‌های </a:t>
            </a:r>
            <a:r>
              <a:rPr lang="fa-IR" sz="2400" dirty="0">
                <a:cs typeface="B Nazanin" panose="00000400000000000000" pitchFamily="2" charset="-78"/>
              </a:rPr>
              <a:t>مختلفی که </a:t>
            </a:r>
            <a:r>
              <a:rPr lang="fa-IR" sz="2400" dirty="0" smtClean="0">
                <a:cs typeface="B Nazanin" panose="00000400000000000000" pitchFamily="2" charset="-78"/>
              </a:rPr>
              <a:t>سررشته‌ای </a:t>
            </a:r>
            <a:r>
              <a:rPr lang="fa-IR" sz="2400" dirty="0">
                <a:cs typeface="B Nazanin" panose="00000400000000000000" pitchFamily="2" charset="-78"/>
              </a:rPr>
              <a:t>از </a:t>
            </a:r>
            <a:r>
              <a:rPr lang="fa-IR" sz="2400" dirty="0" smtClean="0">
                <a:cs typeface="B Nazanin" panose="00000400000000000000" pitchFamily="2" charset="-78"/>
              </a:rPr>
              <a:t>تخصص‌های </a:t>
            </a:r>
            <a:r>
              <a:rPr lang="fa-IR" sz="2400" dirty="0">
                <a:cs typeface="B Nazanin" panose="00000400000000000000" pitchFamily="2" charset="-78"/>
              </a:rPr>
              <a:t>فنی و مهندسی برای ایجاد یک ساختار شهری ایمن </a:t>
            </a:r>
            <a:r>
              <a:rPr lang="fa-IR" sz="2400" dirty="0" smtClean="0">
                <a:cs typeface="B Nazanin" panose="00000400000000000000" pitchFamily="2" charset="-78"/>
              </a:rPr>
              <a:t>ندارند؛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هم‌چنین </a:t>
            </a:r>
            <a:r>
              <a:rPr lang="fa-IR" sz="2400" dirty="0">
                <a:cs typeface="B Nazanin" panose="00000400000000000000" pitchFamily="2" charset="-78"/>
              </a:rPr>
              <a:t>مواردی نظیر تعارض منافع </a:t>
            </a:r>
            <a:r>
              <a:rPr lang="fa-IR" sz="2400" dirty="0" smtClean="0">
                <a:cs typeface="B Nazanin" panose="00000400000000000000" pitchFamily="2" charset="-78"/>
              </a:rPr>
              <a:t>گروه‌های </a:t>
            </a:r>
            <a:r>
              <a:rPr lang="fa-IR" sz="2400" dirty="0">
                <a:cs typeface="B Nazanin" panose="00000400000000000000" pitchFamily="2" charset="-78"/>
              </a:rPr>
              <a:t>مختلف سازمانی یا شخصی که خود در احداث این ساختمان منافع مستقیم </a:t>
            </a:r>
            <a:r>
              <a:rPr lang="fa-IR" sz="2400" dirty="0" smtClean="0">
                <a:cs typeface="B Nazanin" panose="00000400000000000000" pitchFamily="2" charset="-78"/>
              </a:rPr>
              <a:t>داشته‌اند؛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ناکارآمدی ارگان‌ها </a:t>
            </a:r>
            <a:r>
              <a:rPr lang="fa-IR" sz="2400" dirty="0"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cs typeface="B Nazanin" panose="00000400000000000000" pitchFamily="2" charset="-78"/>
              </a:rPr>
              <a:t>نظام‌هایی </a:t>
            </a:r>
            <a:r>
              <a:rPr lang="fa-IR" sz="2400" dirty="0">
                <a:cs typeface="B Nazanin" panose="00000400000000000000" pitchFamily="2" charset="-78"/>
              </a:rPr>
              <a:t>که </a:t>
            </a:r>
            <a:r>
              <a:rPr lang="fa-IR" sz="2400" dirty="0" smtClean="0">
                <a:cs typeface="B Nazanin" panose="00000400000000000000" pitchFamily="2" charset="-78"/>
              </a:rPr>
              <a:t>وظیفه‌ی </a:t>
            </a:r>
            <a:r>
              <a:rPr lang="fa-IR" sz="2400" dirty="0">
                <a:cs typeface="B Nazanin" panose="00000400000000000000" pitchFamily="2" charset="-78"/>
              </a:rPr>
              <a:t>آنها حفاظت از جان </a:t>
            </a:r>
            <a:r>
              <a:rPr lang="fa-IR" sz="2400" dirty="0" smtClean="0">
                <a:cs typeface="B Nazanin" panose="00000400000000000000" pitchFamily="2" charset="-78"/>
              </a:rPr>
              <a:t>انسان‌ها </a:t>
            </a:r>
            <a:r>
              <a:rPr lang="fa-IR" sz="2400" dirty="0">
                <a:cs typeface="B Nazanin" panose="00000400000000000000" pitchFamily="2" charset="-78"/>
              </a:rPr>
              <a:t>و برپایی </a:t>
            </a:r>
            <a:r>
              <a:rPr lang="fa-IR" sz="2400" dirty="0" smtClean="0">
                <a:cs typeface="B Nazanin" panose="00000400000000000000" pitchFamily="2" charset="-78"/>
              </a:rPr>
              <a:t>جامعه‌ای </a:t>
            </a:r>
            <a:r>
              <a:rPr lang="fa-IR" sz="2400" dirty="0">
                <a:cs typeface="B Nazanin" panose="00000400000000000000" pitchFamily="2" charset="-78"/>
              </a:rPr>
              <a:t>ایمن و صیانت از مال و جان </a:t>
            </a:r>
            <a:r>
              <a:rPr lang="fa-IR" sz="2400" dirty="0" smtClean="0">
                <a:cs typeface="B Nazanin" panose="00000400000000000000" pitchFamily="2" charset="-78"/>
              </a:rPr>
              <a:t>سرمایه‌گذاران است؛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00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927463"/>
          </a:xfrm>
        </p:spPr>
        <p:txBody>
          <a:bodyPr/>
          <a:lstStyle/>
          <a:p>
            <a:pPr algn="r"/>
            <a:r>
              <a:rPr lang="fa-IR" sz="2800" dirty="0">
                <a:cs typeface="B Nazanin" panose="00000400000000000000" pitchFamily="2" charset="-78"/>
              </a:rPr>
              <a:t>سخنی برای آغاز راه</a:t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/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با مشاهده‌ی </a:t>
            </a:r>
            <a:r>
              <a:rPr lang="fa-IR" sz="2400" dirty="0">
                <a:cs typeface="B Nazanin" panose="00000400000000000000" pitchFamily="2" charset="-78"/>
              </a:rPr>
              <a:t>رویدادهایی از این دست، </a:t>
            </a:r>
            <a:r>
              <a:rPr lang="fa-IR" sz="2400" dirty="0" smtClean="0">
                <a:cs typeface="B Nazanin" panose="00000400000000000000" pitchFamily="2" charset="-78"/>
              </a:rPr>
              <a:t>به </a:t>
            </a:r>
            <a:r>
              <a:rPr lang="fa-IR" sz="2400" dirty="0">
                <a:cs typeface="B Nazanin" panose="00000400000000000000" pitchFamily="2" charset="-78"/>
              </a:rPr>
              <a:t>نظر </a:t>
            </a:r>
            <a:r>
              <a:rPr lang="fa-IR" sz="2400" dirty="0" smtClean="0">
                <a:cs typeface="B Nazanin" panose="00000400000000000000" pitchFamily="2" charset="-78"/>
              </a:rPr>
              <a:t>می‌رسد </a:t>
            </a:r>
            <a:r>
              <a:rPr lang="fa-IR" sz="2400" dirty="0">
                <a:cs typeface="B Nazanin" panose="00000400000000000000" pitchFamily="2" charset="-78"/>
              </a:rPr>
              <a:t>نقص‌های عمده‌ای در سیستم ارتباط‌های سازمانی و عملکردهای بخش‌های مختلف مرتبط در سطح </a:t>
            </a:r>
            <a:r>
              <a:rPr lang="fa-IR" sz="2400" dirty="0" smtClean="0">
                <a:cs typeface="B Nazanin" panose="00000400000000000000" pitchFamily="2" charset="-78"/>
              </a:rPr>
              <a:t>جامعه‌ی </a:t>
            </a:r>
            <a:r>
              <a:rPr lang="fa-IR" sz="2400" dirty="0">
                <a:cs typeface="B Nazanin" panose="00000400000000000000" pitchFamily="2" charset="-78"/>
              </a:rPr>
              <a:t>مدیریتی و </a:t>
            </a:r>
            <a:r>
              <a:rPr lang="fa-IR" sz="2400" dirty="0" smtClean="0">
                <a:cs typeface="B Nazanin" panose="00000400000000000000" pitchFamily="2" charset="-78"/>
              </a:rPr>
              <a:t>جامعه‌ی </a:t>
            </a:r>
            <a:r>
              <a:rPr lang="fa-IR" sz="2400" dirty="0">
                <a:cs typeface="B Nazanin" panose="00000400000000000000" pitchFamily="2" charset="-78"/>
              </a:rPr>
              <a:t>مهندسی در حیطة ساخت و ساز شهری وجود </a:t>
            </a:r>
            <a:r>
              <a:rPr lang="fa-IR" sz="2400" dirty="0" smtClean="0">
                <a:cs typeface="B Nazanin" panose="00000400000000000000" pitchFamily="2" charset="-78"/>
              </a:rPr>
              <a:t>دارد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از این رو، با صرف زمان و بررسی موشکافانه‌ی هر رویدادی از این دست، می‌توان نقص‌ها را شناسایی نمود، و در صورت </a:t>
            </a:r>
            <a:r>
              <a:rPr lang="fa-IR" sz="2400" dirty="0" smtClean="0">
                <a:cs typeface="B Nazanin" panose="00000400000000000000" pitchFamily="2" charset="-78"/>
              </a:rPr>
              <a:t>وجودِ </a:t>
            </a:r>
            <a:r>
              <a:rPr lang="fa-IR" sz="2400" dirty="0">
                <a:cs typeface="B Nazanin" panose="00000400000000000000" pitchFamily="2" charset="-78"/>
              </a:rPr>
              <a:t>همت لازم برای رفع آن‌ها </a:t>
            </a:r>
            <a:r>
              <a:rPr lang="fa-IR" sz="2400" dirty="0" smtClean="0">
                <a:cs typeface="B Nazanin" panose="00000400000000000000" pitchFamily="2" charset="-78"/>
              </a:rPr>
              <a:t>برای </a:t>
            </a:r>
            <a:r>
              <a:rPr lang="fa-IR" sz="2400" dirty="0">
                <a:cs typeface="B Nazanin" panose="00000400000000000000" pitchFamily="2" charset="-78"/>
              </a:rPr>
              <a:t>شکل‌گیری ساختاری منسجم و ایمن تلاش نمود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از </a:t>
            </a:r>
            <a:r>
              <a:rPr lang="fa-IR" sz="2400" dirty="0">
                <a:cs typeface="B Nazanin" panose="00000400000000000000" pitchFamily="2" charset="-78"/>
              </a:rPr>
              <a:t>این رو، </a:t>
            </a:r>
            <a:r>
              <a:rPr lang="fa-IR" sz="2400" dirty="0" smtClean="0">
                <a:cs typeface="B Nazanin" panose="00000400000000000000" pitchFamily="2" charset="-78"/>
              </a:rPr>
              <a:t>پیشنهاداتی مطرح </a:t>
            </a:r>
            <a:r>
              <a:rPr lang="fa-IR" sz="2400" dirty="0">
                <a:cs typeface="B Nazanin" panose="00000400000000000000" pitchFamily="2" charset="-78"/>
              </a:rPr>
              <a:t>می‌گردد که جز با اتکاء به خرد جمعی و خواست هدفمند، قابل </a:t>
            </a:r>
            <a:r>
              <a:rPr lang="fa-IR" sz="2400" dirty="0" smtClean="0">
                <a:cs typeface="B Nazanin" panose="00000400000000000000" pitchFamily="2" charset="-78"/>
              </a:rPr>
              <a:t>پیاده‌سازی </a:t>
            </a:r>
            <a:r>
              <a:rPr lang="fa-IR" sz="2400" dirty="0">
                <a:cs typeface="B Nazanin" panose="00000400000000000000" pitchFamily="2" charset="-78"/>
              </a:rPr>
              <a:t>نخواهد </a:t>
            </a:r>
            <a:r>
              <a:rPr lang="fa-IR" sz="2400" dirty="0" smtClean="0">
                <a:cs typeface="B Nazanin" panose="00000400000000000000" pitchFamily="2" charset="-78"/>
              </a:rPr>
              <a:t>بود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958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1084218"/>
          </a:xfrm>
        </p:spPr>
        <p:txBody>
          <a:bodyPr/>
          <a:lstStyle/>
          <a:p>
            <a:pPr algn="r">
              <a:spcBef>
                <a:spcPts val="1200"/>
              </a:spcBef>
            </a:pPr>
            <a:r>
              <a:rPr lang="fa-IR" sz="2800" dirty="0" smtClean="0">
                <a:cs typeface="B Nazanin" panose="00000400000000000000" pitchFamily="2" charset="-78"/>
              </a:rPr>
              <a:t>سخنی </a:t>
            </a:r>
            <a:r>
              <a:rPr lang="fa-IR" sz="2800" dirty="0">
                <a:cs typeface="B Nazanin" panose="00000400000000000000" pitchFamily="2" charset="-78"/>
              </a:rPr>
              <a:t>برای آغاز </a:t>
            </a:r>
            <a:r>
              <a:rPr lang="fa-IR" sz="2800" dirty="0" smtClean="0">
                <a:cs typeface="B Nazanin" panose="00000400000000000000" pitchFamily="2" charset="-78"/>
              </a:rPr>
              <a:t>راه: پیشنهادات 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الف</a:t>
            </a:r>
            <a:r>
              <a:rPr lang="fa-IR" sz="2400" dirty="0">
                <a:cs typeface="B Nazanin" panose="00000400000000000000" pitchFamily="2" charset="-78"/>
              </a:rPr>
              <a:t>) </a:t>
            </a:r>
            <a:r>
              <a:rPr lang="fa-IR" sz="2400" dirty="0" smtClean="0">
                <a:cs typeface="B Nazanin" panose="00000400000000000000" pitchFamily="2" charset="-78"/>
              </a:rPr>
              <a:t>طرح معماری و محاسبات </a:t>
            </a:r>
            <a:r>
              <a:rPr lang="fa-IR" sz="2400" dirty="0">
                <a:cs typeface="B Nazanin" panose="00000400000000000000" pitchFamily="2" charset="-78"/>
              </a:rPr>
              <a:t>طراحی </a:t>
            </a:r>
            <a:r>
              <a:rPr lang="fa-IR" sz="2400" dirty="0" smtClean="0">
                <a:cs typeface="B Nazanin" panose="00000400000000000000" pitchFamily="2" charset="-78"/>
              </a:rPr>
              <a:t>سازه‌ای ساختمان فقط </a:t>
            </a:r>
            <a:r>
              <a:rPr lang="fa-IR" sz="2400" dirty="0">
                <a:cs typeface="B Nazanin" panose="00000400000000000000" pitchFamily="2" charset="-78"/>
              </a:rPr>
              <a:t>توسط شرکت‌های حقوقی ثبت شده و دارای صلاحیت رده‌بندی شده، مجاز </a:t>
            </a:r>
            <a:r>
              <a:rPr lang="fa-IR" sz="2400" dirty="0" smtClean="0">
                <a:cs typeface="B Nazanin" panose="00000400000000000000" pitchFamily="2" charset="-78"/>
              </a:rPr>
              <a:t>باشد: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شرکت‌ها </a:t>
            </a:r>
            <a:r>
              <a:rPr lang="fa-IR" sz="2400" dirty="0">
                <a:cs typeface="B Nazanin" panose="00000400000000000000" pitchFamily="2" charset="-78"/>
              </a:rPr>
              <a:t>باید توسط گروه سومی (مانند شرکت‌های بیمه یا نظام مهندسی یا هر ارگان مشابه دیگر) دارای ردة صلاحیتی معماری، محاسبات و طراحی </a:t>
            </a:r>
            <a:r>
              <a:rPr lang="fa-IR" sz="2400" b="1" dirty="0">
                <a:cs typeface="B Nazanin" panose="00000400000000000000" pitchFamily="2" charset="-78"/>
              </a:rPr>
              <a:t>در مقیاس </a:t>
            </a:r>
            <a:r>
              <a:rPr lang="fa-IR" sz="2400" dirty="0">
                <a:cs typeface="B Nazanin" panose="00000400000000000000" pitchFamily="2" charset="-78"/>
              </a:rPr>
              <a:t>موردنظر </a:t>
            </a:r>
            <a:r>
              <a:rPr lang="fa-IR" sz="2400" dirty="0" smtClean="0">
                <a:cs typeface="B Nazanin" panose="00000400000000000000" pitchFamily="2" charset="-78"/>
              </a:rPr>
              <a:t>باشد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این </a:t>
            </a:r>
            <a:r>
              <a:rPr lang="fa-IR" sz="2400" dirty="0">
                <a:cs typeface="B Nazanin" panose="00000400000000000000" pitchFamily="2" charset="-78"/>
              </a:rPr>
              <a:t>ردة صلاحیتی بر اساس </a:t>
            </a:r>
            <a:r>
              <a:rPr lang="fa-IR" sz="2400" b="1" dirty="0">
                <a:cs typeface="B Nazanin" panose="00000400000000000000" pitchFamily="2" charset="-78"/>
              </a:rPr>
              <a:t>میزان فعالیت‎‌های درست یا نادرست پیشین </a:t>
            </a:r>
            <a:r>
              <a:rPr lang="fa-IR" sz="2400" dirty="0">
                <a:cs typeface="B Nazanin" panose="00000400000000000000" pitchFamily="2" charset="-78"/>
              </a:rPr>
              <a:t>که توسط گروه سوم تضمین شده باشد، تعیین </a:t>
            </a:r>
            <a:r>
              <a:rPr lang="fa-IR" sz="2400" dirty="0" smtClean="0">
                <a:cs typeface="B Nazanin" panose="00000400000000000000" pitchFamily="2" charset="-78"/>
              </a:rPr>
              <a:t>می‌گردد</a:t>
            </a:r>
            <a:endParaRPr lang="fa-IR" sz="2400" dirty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این شرکت باید در قبال آسیب‌های احتمالی ناشی از نقص‌های محاسبات طراحی در طول عمر مفید سازه، مسئول و پاسخگو </a:t>
            </a:r>
            <a:r>
              <a:rPr lang="fa-IR" sz="2400" dirty="0" smtClean="0">
                <a:cs typeface="B Nazanin" panose="00000400000000000000" pitchFamily="2" charset="-78"/>
              </a:rPr>
              <a:t>باشد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3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1084218"/>
          </a:xfrm>
        </p:spPr>
        <p:txBody>
          <a:bodyPr/>
          <a:lstStyle/>
          <a:p>
            <a:pPr algn="r">
              <a:spcBef>
                <a:spcPts val="1200"/>
              </a:spcBef>
            </a:pPr>
            <a:r>
              <a:rPr lang="fa-IR" sz="2800" dirty="0" smtClean="0">
                <a:cs typeface="B Nazanin" panose="00000400000000000000" pitchFamily="2" charset="-78"/>
              </a:rPr>
              <a:t>سخنی </a:t>
            </a:r>
            <a:r>
              <a:rPr lang="fa-IR" sz="2800" dirty="0">
                <a:cs typeface="B Nazanin" panose="00000400000000000000" pitchFamily="2" charset="-78"/>
              </a:rPr>
              <a:t>برای آغاز </a:t>
            </a:r>
            <a:r>
              <a:rPr lang="fa-IR" sz="2800" dirty="0" smtClean="0">
                <a:cs typeface="B Nazanin" panose="00000400000000000000" pitchFamily="2" charset="-78"/>
              </a:rPr>
              <a:t>راه: پیشنهادات 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 lnSpcReduction="10000"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>
                <a:cs typeface="B Nazanin" panose="00000400000000000000" pitchFamily="2" charset="-78"/>
              </a:rPr>
              <a:t>ب) ساخت و اجرای ساختمان فقط باید توسط شرکت‌های حقوقی ثبت شده و دارای صلاحیت رده‌بندی شده، که دارای اعتبار متناسب با وسعت ساختمان و حجم فعالیت است، مجاز </a:t>
            </a:r>
            <a:r>
              <a:rPr lang="fa-IR" sz="2400" dirty="0" smtClean="0">
                <a:cs typeface="B Nazanin" panose="00000400000000000000" pitchFamily="2" charset="-78"/>
              </a:rPr>
              <a:t>باشد: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سابقه‌ی انجام آن فعالیت در آن مقیاس در شرکت سازنده باید توسط گروه سوم تأیید و تضمین شده باشد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این </a:t>
            </a:r>
            <a:r>
              <a:rPr lang="fa-IR" sz="2400" dirty="0">
                <a:cs typeface="B Nazanin" panose="00000400000000000000" pitchFamily="2" charset="-78"/>
              </a:rPr>
              <a:t>شرکت موظف باشد برای انجام هر فعالیت ساختمانی، استادکاران خود را معرفی و ثبت نماید. این استادکاران باید تخصص و صلاحیت انجام آن فعالیت، در آن وسعت را طبق تأیید و تضمین گروه سوم داشته باشد. صلاحیت تأیید </a:t>
            </a:r>
            <a:r>
              <a:rPr lang="fa-IR" sz="2400" dirty="0" smtClean="0">
                <a:cs typeface="B Nazanin" panose="00000400000000000000" pitchFamily="2" charset="-78"/>
              </a:rPr>
              <a:t>شده‌ی </a:t>
            </a:r>
            <a:r>
              <a:rPr lang="fa-IR" sz="2400" dirty="0">
                <a:cs typeface="B Nazanin" panose="00000400000000000000" pitchFamily="2" charset="-78"/>
              </a:rPr>
              <a:t>استادکاران باید مدت اعتبار لازم تا پایان فعالیت در آن ساختمان را داشته </a:t>
            </a:r>
            <a:r>
              <a:rPr lang="fa-IR" sz="2400" dirty="0" smtClean="0">
                <a:cs typeface="B Nazanin" panose="00000400000000000000" pitchFamily="2" charset="-78"/>
              </a:rPr>
              <a:t>باشد</a:t>
            </a:r>
            <a:endParaRPr lang="fa-IR" sz="2400" dirty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کلیه مصالح مصرفی در ساختمان باید طبق استانداردهای جاری در کشور مورد ارزیابی و آزمایش قرار گیرد و مستندات آن ثبت شده، و توسط شرکت سازنده در دسترس و دید عموم قرار </a:t>
            </a:r>
            <a:r>
              <a:rPr lang="fa-IR" sz="2400" dirty="0" smtClean="0">
                <a:cs typeface="B Nazanin" panose="00000400000000000000" pitchFamily="2" charset="-78"/>
              </a:rPr>
              <a:t>گیرد</a:t>
            </a:r>
            <a:endParaRPr lang="fa-IR" sz="2400" dirty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شرکت </a:t>
            </a:r>
            <a:r>
              <a:rPr lang="fa-IR" sz="2400" dirty="0">
                <a:cs typeface="B Nazanin" panose="00000400000000000000" pitchFamily="2" charset="-78"/>
              </a:rPr>
              <a:t>مجری در طول عمر مفید ساختمان مسئول و پاسخگوی کلیه آسیب‌های ناشی از عدم استفاده از مصالح مناسب یا خطا در ساخت و اجرای صحیح طرح </a:t>
            </a:r>
            <a:r>
              <a:rPr lang="fa-IR" sz="2400" dirty="0" smtClean="0">
                <a:cs typeface="B Nazanin" panose="00000400000000000000" pitchFamily="2" charset="-78"/>
              </a:rPr>
              <a:t>باشد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628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1084218"/>
          </a:xfrm>
        </p:spPr>
        <p:txBody>
          <a:bodyPr/>
          <a:lstStyle/>
          <a:p>
            <a:pPr algn="r">
              <a:spcBef>
                <a:spcPts val="1200"/>
              </a:spcBef>
            </a:pPr>
            <a:r>
              <a:rPr lang="fa-IR" sz="2800" dirty="0" smtClean="0">
                <a:cs typeface="B Nazanin" panose="00000400000000000000" pitchFamily="2" charset="-78"/>
              </a:rPr>
              <a:t>سخنی </a:t>
            </a:r>
            <a:r>
              <a:rPr lang="fa-IR" sz="2800" dirty="0">
                <a:cs typeface="B Nazanin" panose="00000400000000000000" pitchFamily="2" charset="-78"/>
              </a:rPr>
              <a:t>برای آغاز </a:t>
            </a:r>
            <a:r>
              <a:rPr lang="fa-IR" sz="2800" dirty="0" smtClean="0">
                <a:cs typeface="B Nazanin" panose="00000400000000000000" pitchFamily="2" charset="-78"/>
              </a:rPr>
              <a:t>راه: پیشنهادات 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>
                <a:cs typeface="B Nazanin" panose="00000400000000000000" pitchFamily="2" charset="-78"/>
              </a:rPr>
              <a:t>پ) از آنجا که مسئولیت ساخت و ساز ایمن نیز </a:t>
            </a:r>
            <a:r>
              <a:rPr lang="fa-IR" sz="2400" dirty="0" smtClean="0">
                <a:cs typeface="B Nazanin" panose="00000400000000000000" pitchFamily="2" charset="-78"/>
              </a:rPr>
              <a:t>برعهده‌ی </a:t>
            </a:r>
            <a:r>
              <a:rPr lang="fa-IR" sz="2400" dirty="0">
                <a:cs typeface="B Nazanin" panose="00000400000000000000" pitchFamily="2" charset="-78"/>
              </a:rPr>
              <a:t>ارگان‌ها و نظام‌های مرتبط با </a:t>
            </a:r>
            <a:r>
              <a:rPr lang="fa-IR" sz="2400" dirty="0" smtClean="0">
                <a:cs typeface="B Nazanin" panose="00000400000000000000" pitchFamily="2" charset="-78"/>
              </a:rPr>
              <a:t>حوزه‌ی </a:t>
            </a:r>
            <a:r>
              <a:rPr lang="fa-IR" sz="2400" dirty="0">
                <a:cs typeface="B Nazanin" panose="00000400000000000000" pitchFamily="2" charset="-78"/>
              </a:rPr>
              <a:t>ساخت و ساز است، و تمامی فعالیت‌هایی از این دست براساس مجوزها و تاییدهای این </a:t>
            </a:r>
            <a:r>
              <a:rPr lang="fa-IR" sz="2400" dirty="0" smtClean="0">
                <a:cs typeface="B Nazanin" panose="00000400000000000000" pitchFamily="2" charset="-78"/>
              </a:rPr>
              <a:t>ارگان‌ها </a:t>
            </a:r>
            <a:r>
              <a:rPr lang="fa-IR" sz="2400" dirty="0">
                <a:cs typeface="B Nazanin" panose="00000400000000000000" pitchFamily="2" charset="-78"/>
              </a:rPr>
              <a:t>صورت می‌گیرد و هیچ اقدامی خارج از نظام‌های این ارگان‌ها قابل انجام نیست، شایسته </a:t>
            </a:r>
            <a:r>
              <a:rPr lang="fa-IR" sz="2400" dirty="0" smtClean="0">
                <a:cs typeface="B Nazanin" panose="00000400000000000000" pitchFamily="2" charset="-78"/>
              </a:rPr>
              <a:t>است که </a:t>
            </a:r>
            <a:r>
              <a:rPr lang="fa-IR" sz="2400" dirty="0">
                <a:cs typeface="B Nazanin" panose="00000400000000000000" pitchFamily="2" charset="-78"/>
              </a:rPr>
              <a:t>بخش </a:t>
            </a:r>
            <a:r>
              <a:rPr lang="fa-IR" sz="2400" dirty="0" smtClean="0">
                <a:cs typeface="B Nazanin" panose="00000400000000000000" pitchFamily="2" charset="-78"/>
              </a:rPr>
              <a:t>عمده‌ای </a:t>
            </a:r>
            <a:r>
              <a:rPr lang="fa-IR" sz="2400" dirty="0">
                <a:cs typeface="B Nazanin" panose="00000400000000000000" pitchFamily="2" charset="-78"/>
              </a:rPr>
              <a:t>از </a:t>
            </a:r>
            <a:r>
              <a:rPr lang="fa-IR" sz="2400" dirty="0" smtClean="0">
                <a:cs typeface="B Nazanin" panose="00000400000000000000" pitchFamily="2" charset="-78"/>
              </a:rPr>
              <a:t>مسئولیتِ </a:t>
            </a:r>
            <a:r>
              <a:rPr lang="fa-IR" sz="2400" dirty="0">
                <a:cs typeface="B Nazanin" panose="00000400000000000000" pitchFamily="2" charset="-78"/>
              </a:rPr>
              <a:t>پاسخگویی درخصوص نقص‌ها و آسیب‌هایی این چنین نیز </a:t>
            </a:r>
            <a:r>
              <a:rPr lang="fa-IR" sz="2400" dirty="0" smtClean="0">
                <a:cs typeface="B Nazanin" panose="00000400000000000000" pitchFamily="2" charset="-78"/>
              </a:rPr>
              <a:t>بر دوش این ارگان‌ها و سازمان‌ها باشد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709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1084218"/>
          </a:xfrm>
        </p:spPr>
        <p:txBody>
          <a:bodyPr/>
          <a:lstStyle/>
          <a:p>
            <a:pPr algn="r">
              <a:spcBef>
                <a:spcPts val="1200"/>
              </a:spcBef>
            </a:pPr>
            <a:r>
              <a:rPr lang="fa-IR" sz="2800" dirty="0" smtClean="0">
                <a:cs typeface="B Nazanin" panose="00000400000000000000" pitchFamily="2" charset="-78"/>
              </a:rPr>
              <a:t>سخنی </a:t>
            </a:r>
            <a:r>
              <a:rPr lang="fa-IR" sz="2800" dirty="0">
                <a:cs typeface="B Nazanin" panose="00000400000000000000" pitchFamily="2" charset="-78"/>
              </a:rPr>
              <a:t>برای آغاز </a:t>
            </a:r>
            <a:r>
              <a:rPr lang="fa-IR" sz="2800" dirty="0" smtClean="0">
                <a:cs typeface="B Nazanin" panose="00000400000000000000" pitchFamily="2" charset="-78"/>
              </a:rPr>
              <a:t>راه: پیشنهادات 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>
                <a:cs typeface="B Nazanin" panose="00000400000000000000" pitchFamily="2" charset="-78"/>
              </a:rPr>
              <a:t>ت) لازم است گروه‌های فنی – تخصصی مستقلی شکل گیرد تا طراحی و ساخت </a:t>
            </a:r>
            <a:r>
              <a:rPr lang="fa-IR" sz="2400" dirty="0" smtClean="0">
                <a:cs typeface="B Nazanin" panose="00000400000000000000" pitchFamily="2" charset="-78"/>
              </a:rPr>
              <a:t>ساختمان‌هایی </a:t>
            </a:r>
            <a:r>
              <a:rPr lang="fa-IR" sz="2400" dirty="0">
                <a:cs typeface="B Nazanin" panose="00000400000000000000" pitchFamily="2" charset="-78"/>
              </a:rPr>
              <a:t>با وسعت، یا تعداد طبقات بیش از حد مشخصی تحت نظارت و ارزیابی دقیق قرار </a:t>
            </a:r>
            <a:r>
              <a:rPr lang="fa-IR" sz="2400" dirty="0" smtClean="0">
                <a:cs typeface="B Nazanin" panose="00000400000000000000" pitchFamily="2" charset="-78"/>
              </a:rPr>
              <a:t>گیرد: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این </a:t>
            </a:r>
            <a:r>
              <a:rPr lang="fa-IR" sz="2400" dirty="0">
                <a:cs typeface="B Nazanin" panose="00000400000000000000" pitchFamily="2" charset="-78"/>
              </a:rPr>
              <a:t>گروه متشکل از افراد متخصص در حوزه‌های مختلف مرتبط با صنعت ساختمان بوده و درخصوص مبانی و روال طراحی سازه‌ای، و </a:t>
            </a:r>
            <a:r>
              <a:rPr lang="fa-IR" sz="2400" dirty="0" smtClean="0">
                <a:cs typeface="B Nazanin" panose="00000400000000000000" pitchFamily="2" charset="-78"/>
              </a:rPr>
              <a:t>نحوه‌ی </a:t>
            </a:r>
            <a:r>
              <a:rPr lang="fa-IR" sz="2400" dirty="0">
                <a:cs typeface="B Nazanin" panose="00000400000000000000" pitchFamily="2" charset="-78"/>
              </a:rPr>
              <a:t>مدل‌سازی و تحلیل، </a:t>
            </a:r>
            <a:r>
              <a:rPr lang="fa-IR" sz="2400" dirty="0" smtClean="0">
                <a:cs typeface="B Nazanin" panose="00000400000000000000" pitchFamily="2" charset="-78"/>
              </a:rPr>
              <a:t>نحوه‌ی </a:t>
            </a:r>
            <a:r>
              <a:rPr lang="fa-IR" sz="2400" dirty="0">
                <a:cs typeface="B Nazanin" panose="00000400000000000000" pitchFamily="2" charset="-78"/>
              </a:rPr>
              <a:t>زمان‌بندی اجرای ساختمان، مسائل معماری، مسائل تأسیساتی، مبانی مکانیک خاک و ژئوتکنیک، اشراف کامل داشته یا شهرت جامعی داشته </a:t>
            </a:r>
            <a:r>
              <a:rPr lang="fa-IR" sz="2400" dirty="0" smtClean="0">
                <a:cs typeface="B Nazanin" panose="00000400000000000000" pitchFamily="2" charset="-78"/>
              </a:rPr>
              <a:t>باشند</a:t>
            </a:r>
            <a:endParaRPr lang="fa-IR" sz="2400" dirty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این گروه فنی – تخصصی یک گروه </a:t>
            </a:r>
            <a:r>
              <a:rPr lang="fa-IR" sz="2400" dirty="0" smtClean="0">
                <a:cs typeface="B Nazanin" panose="00000400000000000000" pitchFamily="2" charset="-78"/>
              </a:rPr>
              <a:t>متمرکز </a:t>
            </a:r>
            <a:r>
              <a:rPr lang="fa-IR" sz="2400" dirty="0">
                <a:cs typeface="B Nazanin" panose="00000400000000000000" pitchFamily="2" charset="-78"/>
              </a:rPr>
              <a:t>مستقر در پایتخت بوده و بر </a:t>
            </a:r>
            <a:r>
              <a:rPr lang="fa-IR" sz="2400" dirty="0" smtClean="0">
                <a:cs typeface="B Nazanin" panose="00000400000000000000" pitchFamily="2" charset="-78"/>
              </a:rPr>
              <a:t>کلیه‌ی </a:t>
            </a:r>
            <a:r>
              <a:rPr lang="fa-IR" sz="2400" dirty="0">
                <a:cs typeface="B Nazanin" panose="00000400000000000000" pitchFamily="2" charset="-78"/>
              </a:rPr>
              <a:t>فعالیت‌های </a:t>
            </a:r>
            <a:r>
              <a:rPr lang="fa-IR" sz="2400" dirty="0" smtClean="0">
                <a:cs typeface="B Nazanin" panose="00000400000000000000" pitchFamily="2" charset="-78"/>
              </a:rPr>
              <a:t>ساختمان‌هایی </a:t>
            </a:r>
            <a:r>
              <a:rPr lang="fa-IR" sz="2400" dirty="0">
                <a:cs typeface="B Nazanin" panose="00000400000000000000" pitchFamily="2" charset="-78"/>
              </a:rPr>
              <a:t>از این دست، نظارت عالیه </a:t>
            </a:r>
            <a:r>
              <a:rPr lang="fa-IR" sz="2400" dirty="0" smtClean="0">
                <a:cs typeface="B Nazanin" panose="00000400000000000000" pitchFamily="2" charset="-78"/>
              </a:rPr>
              <a:t>داشته باشند 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571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1084218"/>
          </a:xfrm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fa-IR" sz="3600" dirty="0" smtClean="0">
                <a:cs typeface="B Nazanin" panose="00000400000000000000" pitchFamily="2" charset="-78"/>
              </a:rPr>
              <a:t>سخنی </a:t>
            </a:r>
            <a:r>
              <a:rPr lang="fa-IR" sz="3600" dirty="0">
                <a:cs typeface="B Nazanin" panose="00000400000000000000" pitchFamily="2" charset="-78"/>
              </a:rPr>
              <a:t>برای آغاز راه</a:t>
            </a:r>
            <a:br>
              <a:rPr lang="fa-IR" sz="3600" dirty="0">
                <a:cs typeface="B Nazanin" panose="00000400000000000000" pitchFamily="2" charset="-78"/>
              </a:rPr>
            </a:br>
            <a:r>
              <a:rPr lang="fa-IR" sz="3600" dirty="0" smtClean="0">
                <a:cs typeface="B Nazanin" panose="00000400000000000000" pitchFamily="2" charset="-78"/>
              </a:rPr>
              <a:t/>
            </a:r>
            <a:br>
              <a:rPr lang="fa-IR" sz="3600" dirty="0" smtClean="0">
                <a:cs typeface="B Nazanin" panose="00000400000000000000" pitchFamily="2" charset="-78"/>
              </a:rPr>
            </a:br>
            <a:r>
              <a:rPr lang="fa-IR" sz="3600" dirty="0">
                <a:cs typeface="B Nazanin" panose="00000400000000000000" pitchFamily="2" charset="-78"/>
              </a:rPr>
              <a:t/>
            </a:r>
            <a:br>
              <a:rPr lang="fa-IR" sz="3600" dirty="0">
                <a:cs typeface="B Nazanin" panose="00000400000000000000" pitchFamily="2" charset="-78"/>
              </a:rPr>
            </a:b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شکل‌گیری نظام‌های آموزش و ارزیابی استادکاران فنی </a:t>
            </a:r>
            <a:r>
              <a:rPr lang="fa-IR" sz="2400" dirty="0" smtClean="0">
                <a:cs typeface="B Nazanin" panose="00000400000000000000" pitchFamily="2" charset="-78"/>
              </a:rPr>
              <a:t>ماهر؛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اصلاح </a:t>
            </a:r>
            <a:r>
              <a:rPr lang="fa-IR" sz="2400" dirty="0">
                <a:cs typeface="B Nazanin" panose="00000400000000000000" pitchFamily="2" charset="-78"/>
              </a:rPr>
              <a:t>روش‌های فعلی تخصیص سهمیه‌های محاسبات و اجرا به </a:t>
            </a:r>
            <a:r>
              <a:rPr lang="fa-IR" sz="2400" dirty="0" smtClean="0">
                <a:cs typeface="B Nazanin" panose="00000400000000000000" pitchFamily="2" charset="-78"/>
              </a:rPr>
              <a:t>مهندسان؛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تدوین </a:t>
            </a:r>
            <a:r>
              <a:rPr lang="fa-IR" sz="2400" dirty="0">
                <a:cs typeface="B Nazanin" panose="00000400000000000000" pitchFamily="2" charset="-78"/>
              </a:rPr>
              <a:t>معیارهای ارزیابی آسیب‌های وارده به </a:t>
            </a:r>
            <a:r>
              <a:rPr lang="fa-IR" sz="2400" dirty="0" smtClean="0">
                <a:cs typeface="B Nazanin" panose="00000400000000000000" pitchFamily="2" charset="-78"/>
              </a:rPr>
              <a:t>ساختمان‌ها </a:t>
            </a:r>
            <a:r>
              <a:rPr lang="fa-IR" sz="2400" dirty="0">
                <a:cs typeface="B Nazanin" panose="00000400000000000000" pitchFamily="2" charset="-78"/>
              </a:rPr>
              <a:t>و جوامع شهری برای تشخیص علت وقوع </a:t>
            </a:r>
            <a:r>
              <a:rPr lang="fa-IR" sz="2400" dirty="0" smtClean="0">
                <a:cs typeface="B Nazanin" panose="00000400000000000000" pitchFamily="2" charset="-78"/>
              </a:rPr>
              <a:t>رویداد؛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تدوین </a:t>
            </a:r>
            <a:r>
              <a:rPr lang="fa-IR" sz="2400" dirty="0">
                <a:cs typeface="B Nazanin" panose="00000400000000000000" pitchFamily="2" charset="-78"/>
              </a:rPr>
              <a:t>نظام‌های ارزش‌گذاری </a:t>
            </a:r>
            <a:r>
              <a:rPr lang="fa-IR" sz="2400" dirty="0" smtClean="0">
                <a:cs typeface="B Nazanin" panose="00000400000000000000" pitchFamily="2" charset="-78"/>
              </a:rPr>
              <a:t>استادکاران، </a:t>
            </a:r>
            <a:r>
              <a:rPr lang="fa-IR" sz="2400" dirty="0">
                <a:cs typeface="B Nazanin" panose="00000400000000000000" pitchFamily="2" charset="-78"/>
              </a:rPr>
              <a:t>مهندسان، شرکت‌های محاسباتی و شرکت‌های اجرایی مبتنی بر ارزیابی‌های گروه </a:t>
            </a:r>
            <a:r>
              <a:rPr lang="fa-IR" sz="2400" dirty="0" smtClean="0">
                <a:cs typeface="B Nazanin" panose="00000400000000000000" pitchFamily="2" charset="-78"/>
              </a:rPr>
              <a:t>سوم؛ 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endParaRPr lang="fa-IR" sz="600" dirty="0" smtClean="0">
              <a:cs typeface="B Nazanin" panose="00000400000000000000" pitchFamily="2" charset="-78"/>
            </a:endParaRPr>
          </a:p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>
                <a:cs typeface="B Nazanin" panose="00000400000000000000" pitchFamily="2" charset="-78"/>
              </a:rPr>
              <a:t>	</a:t>
            </a:r>
            <a:r>
              <a:rPr lang="fa-IR" sz="2400" dirty="0" smtClean="0">
                <a:cs typeface="B Nazanin" panose="00000400000000000000" pitchFamily="2" charset="-78"/>
              </a:rPr>
              <a:t>		از </a:t>
            </a:r>
            <a:r>
              <a:rPr lang="fa-IR" sz="2400" dirty="0">
                <a:cs typeface="B Nazanin" panose="00000400000000000000" pitchFamily="2" charset="-78"/>
              </a:rPr>
              <a:t>جمله اقدامات لازم برای شکل‌گیری یک </a:t>
            </a:r>
            <a:r>
              <a:rPr lang="fa-IR" sz="2400" dirty="0" smtClean="0">
                <a:cs typeface="B Nazanin" panose="00000400000000000000" pitchFamily="2" charset="-78"/>
              </a:rPr>
              <a:t>نظامِ </a:t>
            </a:r>
            <a:r>
              <a:rPr lang="fa-IR" sz="2400" dirty="0">
                <a:cs typeface="B Nazanin" panose="00000400000000000000" pitchFamily="2" charset="-78"/>
              </a:rPr>
              <a:t>مهندسیِ آگاه، خردمند، مسئول و پویا است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496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با امید به داشتن جامعه‌ای مسئول و پاسخگو</a:t>
            </a:r>
            <a:br>
              <a:rPr lang="fa-IR" dirty="0">
                <a:cs typeface="B Nazanin" panose="00000400000000000000" pitchFamily="2" charset="-78"/>
              </a:rPr>
            </a:b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383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052918"/>
            <a:ext cx="10261375" cy="419548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درخواست سازمان مدیریت بحران کشور از پژوهشگاه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در تاریخ 29 خرداد 1401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452718"/>
            <a:ext cx="4134895" cy="5820659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4060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2918"/>
            <a:ext cx="9404722" cy="419548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ارسال تیم سه نفره‌ی بازدید و بررسی به آبادان در نیمه‌ی اول تیرماه 1401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fa-IR" sz="2200" dirty="0">
                <a:cs typeface="B Nazanin" panose="00000400000000000000" pitchFamily="2" charset="-78"/>
              </a:rPr>
              <a:t>	دکتر سید مجتبی موسوی 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fa-IR" sz="2200" dirty="0">
                <a:cs typeface="B Nazanin" panose="00000400000000000000" pitchFamily="2" charset="-78"/>
              </a:rPr>
              <a:t>	مهندس حمیدرضا فرشچی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fa-IR" sz="2200" dirty="0">
                <a:cs typeface="B Nazanin" panose="00000400000000000000" pitchFamily="2" charset="-78"/>
              </a:rPr>
              <a:t>	مهندس امیرحسین </a:t>
            </a:r>
            <a:r>
              <a:rPr lang="fa-IR" sz="2200" dirty="0" smtClean="0">
                <a:cs typeface="B Nazanin" panose="00000400000000000000" pitchFamily="2" charset="-78"/>
              </a:rPr>
              <a:t>لوک‌زاده</a:t>
            </a:r>
            <a:endParaRPr lang="fa-IR" sz="22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910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052918"/>
            <a:ext cx="10261375" cy="419548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srgbClr val="EBEBEB"/>
                </a:solidFill>
                <a:cs typeface="B Nazanin" panose="00000400000000000000" pitchFamily="2" charset="-78"/>
              </a:rPr>
              <a:t>آماده‌سازی گزارش </a:t>
            </a:r>
            <a:r>
              <a:rPr lang="fa-IR" sz="2400" dirty="0" smtClean="0">
                <a:cs typeface="B Nazanin" panose="00000400000000000000" pitchFamily="2" charset="-78"/>
              </a:rPr>
              <a:t>پژوهشگاه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قبل از پایان تیر ماه 1401</a:t>
            </a: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78" y="256775"/>
            <a:ext cx="4536410" cy="63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7113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آماده‌سازی </a:t>
            </a:r>
            <a:r>
              <a:rPr lang="fa-IR" sz="2800" dirty="0">
                <a:cs typeface="B Nazanin" panose="00000400000000000000" pitchFamily="2" charset="-78"/>
              </a:rPr>
              <a:t>گزارش بر اساس محورهای زیر:</a:t>
            </a:r>
            <a:br>
              <a:rPr lang="fa-IR" sz="28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93" y="256775"/>
            <a:ext cx="3719142" cy="52296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89610"/>
            <a:ext cx="10522631" cy="4794069"/>
          </a:xfrm>
        </p:spPr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fa-IR" sz="2200" dirty="0" smtClean="0">
                <a:cs typeface="B Nazanin" panose="00000400000000000000" pitchFamily="2" charset="-78"/>
              </a:rPr>
              <a:t>فصل اول: بررسی </a:t>
            </a:r>
            <a:r>
              <a:rPr lang="fa-IR" sz="2200" dirty="0">
                <a:cs typeface="B Nazanin" panose="00000400000000000000" pitchFamily="2" charset="-78"/>
              </a:rPr>
              <a:t>مقدماتی فروریزش ساختمان بر </a:t>
            </a:r>
            <a:r>
              <a:rPr lang="fa-IR" sz="2200" dirty="0" smtClean="0">
                <a:cs typeface="B Nazanin" panose="00000400000000000000" pitchFamily="2" charset="-78"/>
              </a:rPr>
              <a:t>اساس </a:t>
            </a:r>
            <a:r>
              <a:rPr lang="fa-IR" sz="2000" dirty="0" smtClean="0">
                <a:cs typeface="B Nazanin" panose="00000400000000000000" pitchFamily="2" charset="-78"/>
              </a:rPr>
              <a:t>مستندات </a:t>
            </a:r>
            <a:r>
              <a:rPr lang="fa-IR" sz="2000" dirty="0">
                <a:cs typeface="B Nazanin" panose="00000400000000000000" pitchFamily="2" charset="-78"/>
              </a:rPr>
              <a:t>و </a:t>
            </a:r>
            <a:r>
              <a:rPr lang="fa-IR" sz="2000" dirty="0" smtClean="0">
                <a:cs typeface="B Nazanin" panose="00000400000000000000" pitchFamily="2" charset="-78"/>
              </a:rPr>
              <a:t>گزارش‌های موجود؛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a-IR" sz="100" dirty="0" smtClean="0">
              <a:cs typeface="B Nazanin" panose="00000400000000000000" pitchFamily="2" charset="-78"/>
            </a:endParaRP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 smtClean="0">
                <a:cs typeface="B Nazanin" panose="00000400000000000000" pitchFamily="2" charset="-78"/>
              </a:rPr>
              <a:t>بازدید </a:t>
            </a:r>
            <a:r>
              <a:rPr lang="fa-IR" sz="2200" dirty="0">
                <a:cs typeface="B Nazanin" panose="00000400000000000000" pitchFamily="2" charset="-78"/>
              </a:rPr>
              <a:t>گروه کارشناسی اعزامی پژوهشگاه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 smtClean="0">
                <a:cs typeface="B Nazanin" panose="00000400000000000000" pitchFamily="2" charset="-78"/>
              </a:rPr>
              <a:t>مشخصات </a:t>
            </a:r>
            <a:r>
              <a:rPr lang="fa-IR" sz="2200" dirty="0">
                <a:cs typeface="B Nazanin" panose="00000400000000000000" pitchFamily="2" charset="-78"/>
              </a:rPr>
              <a:t>فنی ساختمان متروپل آبادان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 smtClean="0">
                <a:cs typeface="B Nazanin" panose="00000400000000000000" pitchFamily="2" charset="-78"/>
              </a:rPr>
              <a:t>روند </a:t>
            </a:r>
            <a:r>
              <a:rPr lang="fa-IR" sz="2200" dirty="0">
                <a:cs typeface="B Nazanin" panose="00000400000000000000" pitchFamily="2" charset="-78"/>
              </a:rPr>
              <a:t>فعالیت </a:t>
            </a:r>
            <a:r>
              <a:rPr lang="fa-IR" sz="2200" dirty="0" smtClean="0">
                <a:cs typeface="B Nazanin" panose="00000400000000000000" pitchFamily="2" charset="-78"/>
              </a:rPr>
              <a:t>گروه‌های </a:t>
            </a:r>
            <a:r>
              <a:rPr lang="fa-IR" sz="2200" dirty="0">
                <a:cs typeface="B Nazanin" panose="00000400000000000000" pitchFamily="2" charset="-78"/>
              </a:rPr>
              <a:t>طراحی و نظارت سازمانی </a:t>
            </a:r>
            <a:r>
              <a:rPr lang="fa-IR" sz="2200" dirty="0" smtClean="0">
                <a:cs typeface="B Nazanin" panose="00000400000000000000" pitchFamily="2" charset="-78"/>
              </a:rPr>
              <a:t>پروژه‌ی </a:t>
            </a:r>
            <a:r>
              <a:rPr lang="fa-IR" sz="2200" dirty="0">
                <a:cs typeface="B Nazanin" panose="00000400000000000000" pitchFamily="2" charset="-78"/>
              </a:rPr>
              <a:t>ساختمان متروپل آبادان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 smtClean="0">
                <a:cs typeface="B Nazanin" panose="00000400000000000000" pitchFamily="2" charset="-78"/>
              </a:rPr>
              <a:t>رخداد </a:t>
            </a:r>
            <a:r>
              <a:rPr lang="fa-IR" sz="2200" dirty="0">
                <a:cs typeface="B Nazanin" panose="00000400000000000000" pitchFamily="2" charset="-78"/>
              </a:rPr>
              <a:t>فروریزش ساختمان متروپل؛ گزارش شفاهی مجریان پروژه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 smtClean="0">
                <a:cs typeface="B Nazanin" panose="00000400000000000000" pitchFamily="2" charset="-78"/>
              </a:rPr>
              <a:t>جمع‌بندی </a:t>
            </a:r>
            <a:r>
              <a:rPr lang="fa-IR" sz="2200" dirty="0">
                <a:cs typeface="B Nazanin" panose="00000400000000000000" pitchFamily="2" charset="-78"/>
              </a:rPr>
              <a:t>عوامل موثر در رخداد فروریزش ساختمان متروپل آبادان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 smtClean="0">
                <a:cs typeface="B Nazanin" panose="00000400000000000000" pitchFamily="2" charset="-78"/>
              </a:rPr>
              <a:t>پیشنهادهای </a:t>
            </a:r>
            <a:r>
              <a:rPr lang="fa-IR" sz="2200" dirty="0">
                <a:cs typeface="B Nazanin" panose="00000400000000000000" pitchFamily="2" charset="-78"/>
              </a:rPr>
              <a:t>تکمیلی برای ارزیابی </a:t>
            </a:r>
            <a:r>
              <a:rPr lang="fa-IR" sz="2200" dirty="0" smtClean="0">
                <a:cs typeface="B Nazanin" panose="00000400000000000000" pitchFamily="2" charset="-78"/>
              </a:rPr>
              <a:t>موشکافانه‌ی </a:t>
            </a:r>
            <a:r>
              <a:rPr lang="fa-IR" sz="2200" dirty="0">
                <a:cs typeface="B Nazanin" panose="00000400000000000000" pitchFamily="2" charset="-78"/>
              </a:rPr>
              <a:t>رخداد فروریزش ساختمان متروپل آبادان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a-IR" sz="2200" dirty="0">
              <a:cs typeface="B Nazanin" panose="00000400000000000000" pitchFamily="2" charset="-78"/>
            </a:endParaRP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a-IR" sz="2200" dirty="0">
              <a:cs typeface="B Nazanin" panose="00000400000000000000" pitchFamily="2" charset="-78"/>
            </a:endParaRP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a-IR" sz="22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499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7113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آماده‌سازی </a:t>
            </a:r>
            <a:r>
              <a:rPr lang="fa-IR" sz="2800" dirty="0">
                <a:cs typeface="B Nazanin" panose="00000400000000000000" pitchFamily="2" charset="-78"/>
              </a:rPr>
              <a:t>گزارش بر اساس محورهای زیر:</a:t>
            </a:r>
            <a:br>
              <a:rPr lang="fa-IR" sz="28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731" y="358766"/>
            <a:ext cx="4426960" cy="622491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89610"/>
            <a:ext cx="10522631" cy="4794069"/>
          </a:xfrm>
        </p:spPr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fa-IR" sz="2200" dirty="0">
                <a:cs typeface="B Nazanin" panose="00000400000000000000" pitchFamily="2" charset="-78"/>
              </a:rPr>
              <a:t>فصل </a:t>
            </a:r>
            <a:r>
              <a:rPr lang="fa-IR" sz="2200" dirty="0" smtClean="0">
                <a:cs typeface="B Nazanin" panose="00000400000000000000" pitchFamily="2" charset="-78"/>
              </a:rPr>
              <a:t>دوم: ارزیابی کارشناسانه‌ی </a:t>
            </a:r>
            <a:r>
              <a:rPr lang="fa-IR" sz="2200" dirty="0">
                <a:cs typeface="B Nazanin" panose="00000400000000000000" pitchFamily="2" charset="-78"/>
              </a:rPr>
              <a:t>تأمین ایمنی </a:t>
            </a:r>
            <a:r>
              <a:rPr lang="fa-IR" sz="2200" dirty="0" smtClean="0">
                <a:cs typeface="B Nazanin" panose="00000400000000000000" pitchFamily="2" charset="-78"/>
              </a:rPr>
              <a:t>ساختمان‌هایی </a:t>
            </a:r>
            <a:r>
              <a:rPr lang="fa-IR" sz="2200" dirty="0">
                <a:cs typeface="B Nazanin" panose="00000400000000000000" pitchFamily="2" charset="-78"/>
              </a:rPr>
              <a:t>در این مقیاس؛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a-IR" sz="100" dirty="0">
              <a:cs typeface="B Nazanin" panose="00000400000000000000" pitchFamily="2" charset="-78"/>
            </a:endParaRP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>
                <a:cs typeface="B Nazanin" panose="00000400000000000000" pitchFamily="2" charset="-78"/>
              </a:rPr>
              <a:t>ارزیابی </a:t>
            </a:r>
            <a:r>
              <a:rPr lang="fa-IR" sz="2200" dirty="0" smtClean="0">
                <a:cs typeface="B Nazanin" panose="00000400000000000000" pitchFamily="2" charset="-78"/>
              </a:rPr>
              <a:t>کارشناسانه‌ی </a:t>
            </a:r>
            <a:r>
              <a:rPr lang="fa-IR" sz="2200" dirty="0">
                <a:cs typeface="B Nazanin" panose="00000400000000000000" pitchFamily="2" charset="-78"/>
              </a:rPr>
              <a:t>مسائل از دیدگاه </a:t>
            </a:r>
            <a:r>
              <a:rPr lang="fa-IR" sz="2200" dirty="0" smtClean="0">
                <a:cs typeface="B Nazanin" panose="00000400000000000000" pitchFamily="2" charset="-78"/>
              </a:rPr>
              <a:t>لرزه‌خیزی </a:t>
            </a:r>
            <a:endParaRPr lang="fa-IR" sz="2200" dirty="0">
              <a:cs typeface="B Nazanin" panose="00000400000000000000" pitchFamily="2" charset="-78"/>
            </a:endParaRP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>
                <a:cs typeface="B Nazanin" panose="00000400000000000000" pitchFamily="2" charset="-78"/>
              </a:rPr>
              <a:t>ارزیابی </a:t>
            </a:r>
            <a:r>
              <a:rPr lang="fa-IR" sz="2200" dirty="0" smtClean="0">
                <a:cs typeface="B Nazanin" panose="00000400000000000000" pitchFamily="2" charset="-78"/>
              </a:rPr>
              <a:t>کارشناسانه‌ی </a:t>
            </a:r>
            <a:r>
              <a:rPr lang="fa-IR" sz="2200" dirty="0">
                <a:cs typeface="B Nazanin" panose="00000400000000000000" pitchFamily="2" charset="-78"/>
              </a:rPr>
              <a:t>مسائل از دیدگاه ژئوتکنیکی 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>
                <a:cs typeface="B Nazanin" panose="00000400000000000000" pitchFamily="2" charset="-78"/>
              </a:rPr>
              <a:t>ارزیابی </a:t>
            </a:r>
            <a:r>
              <a:rPr lang="fa-IR" sz="2200" dirty="0" smtClean="0">
                <a:cs typeface="B Nazanin" panose="00000400000000000000" pitchFamily="2" charset="-78"/>
              </a:rPr>
              <a:t>کارشناسانه‌ی </a:t>
            </a:r>
            <a:r>
              <a:rPr lang="fa-IR" sz="2200" dirty="0">
                <a:cs typeface="B Nazanin" panose="00000400000000000000" pitchFamily="2" charset="-78"/>
              </a:rPr>
              <a:t>مسائل از دیدگاه </a:t>
            </a:r>
            <a:r>
              <a:rPr lang="fa-IR" sz="2200" dirty="0" smtClean="0">
                <a:cs typeface="B Nazanin" panose="00000400000000000000" pitchFamily="2" charset="-78"/>
              </a:rPr>
              <a:t>سازه‌ای </a:t>
            </a:r>
            <a:endParaRPr lang="fa-IR" sz="2200" dirty="0">
              <a:cs typeface="B Nazanin" panose="00000400000000000000" pitchFamily="2" charset="-78"/>
            </a:endParaRP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>
                <a:cs typeface="B Nazanin" panose="00000400000000000000" pitchFamily="2" charset="-78"/>
              </a:rPr>
              <a:t>فرآیند مدیریت ریسک و بحران قبل تا بعد از فروریزش ساختمان  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a-IR" sz="2200" dirty="0">
                <a:cs typeface="B Nazanin" panose="00000400000000000000" pitchFamily="2" charset="-78"/>
              </a:rPr>
              <a:t>سخنی برای آغاز راه </a:t>
            </a: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a-IR" sz="2200" dirty="0">
              <a:cs typeface="B Nazanin" panose="00000400000000000000" pitchFamily="2" charset="-78"/>
            </a:endParaRPr>
          </a:p>
          <a:p>
            <a:pPr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a-IR" sz="22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10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92746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خلاصه‌ی موارد و عوامل فروریزش ساختمان متروپل آبادان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>
                <a:cs typeface="B Nazanin" panose="00000400000000000000" pitchFamily="2" charset="-78"/>
              </a:rPr>
              <a:t>الف) طراحی ضعیف سازه‌ای:</a:t>
            </a:r>
            <a:endParaRPr lang="fa-IR" sz="2400" dirty="0"/>
          </a:p>
          <a:p>
            <a:pPr lvl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ایجاد تغییرات مداوم در </a:t>
            </a: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طرح اولیه </a:t>
            </a: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در حین ساخت بدون تحلیل و ارزیابی مناسب؛</a:t>
            </a:r>
            <a:endParaRPr lang="fa-IR" sz="2400" dirty="0">
              <a:solidFill>
                <a:prstClr val="white"/>
              </a:solidFill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حذف </a:t>
            </a:r>
            <a:r>
              <a:rPr lang="fa-IR" sz="2400" dirty="0">
                <a:cs typeface="B Nazanin" panose="00000400000000000000" pitchFamily="2" charset="-78"/>
              </a:rPr>
              <a:t>درزهای انقطاع ساختمان؛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عدم یکپارچگی و انسجام لازم در سیستم باربر ثقلی برای جمع‌آوری و انتقال سریع بارها به طبقات پایین‌تر؛ </a:t>
            </a:r>
          </a:p>
          <a:p>
            <a:pPr lvl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لهیدگی یا کمانش موضعی ورق‌های جان در اعضای اصلی باربر به دلیل کاهش ستون‌ها و اجرای نامناسب جوش‌ها؛</a:t>
            </a:r>
          </a:p>
          <a:p>
            <a:pPr lvl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استفاده از دال مجوف که یک دال باربر دو جهته است </a:t>
            </a: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در بخشی‌هایی </a:t>
            </a: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از ساختمان </a:t>
            </a: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به </a:t>
            </a: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صورت طره‌ای، بدون </a:t>
            </a: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استفاده از </a:t>
            </a:r>
            <a:r>
              <a:rPr lang="fa-IR" sz="2400" dirty="0">
                <a:solidFill>
                  <a:prstClr val="white"/>
                </a:solidFill>
                <a:cs typeface="B Nazanin" panose="00000400000000000000" pitchFamily="2" charset="-78"/>
              </a:rPr>
              <a:t>تیرهای مرزی </a:t>
            </a:r>
            <a:r>
              <a:rPr lang="fa-IR" sz="2400" dirty="0" smtClean="0">
                <a:solidFill>
                  <a:prstClr val="white"/>
                </a:solidFill>
                <a:cs typeface="B Nazanin" panose="00000400000000000000" pitchFamily="2" charset="-78"/>
              </a:rPr>
              <a:t>مناسب؛</a:t>
            </a:r>
            <a:endParaRPr lang="fa-IR" sz="2400" dirty="0">
              <a:solidFill>
                <a:prstClr val="white"/>
              </a:solidFill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30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92746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خلاصه‌ی موارد و عوامل فروریزش ساختمان متروپل آبادان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ب) مشاهده‌ی ضعف‌های عمده‌ی </a:t>
            </a:r>
            <a:r>
              <a:rPr lang="fa-IR" sz="2400" dirty="0">
                <a:cs typeface="B Nazanin" panose="00000400000000000000" pitchFamily="2" charset="-78"/>
              </a:rPr>
              <a:t>اجرایی؛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ساخت اعضای اصلی فولادی در </a:t>
            </a:r>
            <a:r>
              <a:rPr lang="fa-IR" sz="2400" dirty="0">
                <a:cs typeface="B Nazanin" panose="00000400000000000000" pitchFamily="2" charset="-78"/>
              </a:rPr>
              <a:t>محل کارگاه به صورت قطعه به </a:t>
            </a:r>
            <a:r>
              <a:rPr lang="fa-IR" sz="2400" dirty="0" smtClean="0">
                <a:cs typeface="B Nazanin" panose="00000400000000000000" pitchFamily="2" charset="-78"/>
              </a:rPr>
              <a:t>قطعه؛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مشاهده‌ی </a:t>
            </a:r>
            <a:r>
              <a:rPr lang="fa-IR" sz="2400" dirty="0">
                <a:cs typeface="B Nazanin" panose="00000400000000000000" pitchFamily="2" charset="-78"/>
              </a:rPr>
              <a:t>آرماتورها در کف دال </a:t>
            </a:r>
            <a:r>
              <a:rPr lang="fa-IR" sz="2400" dirty="0" smtClean="0">
                <a:cs typeface="B Nazanin" panose="00000400000000000000" pitchFamily="2" charset="-78"/>
              </a:rPr>
              <a:t>مجوف؛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انجام </a:t>
            </a:r>
            <a:r>
              <a:rPr lang="fa-IR" sz="2400" dirty="0">
                <a:cs typeface="B Nazanin" panose="00000400000000000000" pitchFamily="2" charset="-78"/>
              </a:rPr>
              <a:t>مداوم تقویت اعضا و اصلاح جوشکاری در </a:t>
            </a:r>
            <a:r>
              <a:rPr lang="fa-IR" sz="2400" dirty="0" smtClean="0">
                <a:cs typeface="B Nazanin" panose="00000400000000000000" pitchFamily="2" charset="-78"/>
              </a:rPr>
              <a:t>ورق‌های </a:t>
            </a:r>
            <a:r>
              <a:rPr lang="fa-IR" sz="2400" dirty="0">
                <a:cs typeface="B Nazanin" panose="00000400000000000000" pitchFamily="2" charset="-78"/>
              </a:rPr>
              <a:t>کمانش </a:t>
            </a:r>
            <a:r>
              <a:rPr lang="fa-IR" sz="2400" dirty="0" smtClean="0">
                <a:cs typeface="B Nazanin" panose="00000400000000000000" pitchFamily="2" charset="-78"/>
              </a:rPr>
              <a:t>یافته‌ی ستون‌ها؛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مشاهده‌ی </a:t>
            </a:r>
            <a:r>
              <a:rPr lang="fa-IR" sz="2400" dirty="0">
                <a:cs typeface="B Nazanin" panose="00000400000000000000" pitchFamily="2" charset="-78"/>
              </a:rPr>
              <a:t>خیز </a:t>
            </a:r>
            <a:r>
              <a:rPr lang="fa-IR" sz="2400" dirty="0" smtClean="0">
                <a:cs typeface="B Nazanin" panose="00000400000000000000" pitchFamily="2" charset="-78"/>
              </a:rPr>
              <a:t>بیش </a:t>
            </a:r>
            <a:r>
              <a:rPr lang="fa-IR" sz="2400" dirty="0">
                <a:cs typeface="B Nazanin" panose="00000400000000000000" pitchFamily="2" charset="-78"/>
              </a:rPr>
              <a:t>از حد مجاز در برخی </a:t>
            </a:r>
            <a:r>
              <a:rPr lang="fa-IR" sz="2400" dirty="0" smtClean="0">
                <a:cs typeface="B Nazanin" panose="00000400000000000000" pitchFamily="2" charset="-78"/>
              </a:rPr>
              <a:t>تیرها؛</a:t>
            </a: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....................</a:t>
            </a:r>
          </a:p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41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6388"/>
            <a:ext cx="9404723" cy="927463"/>
          </a:xfrm>
        </p:spPr>
        <p:txBody>
          <a:bodyPr/>
          <a:lstStyle/>
          <a:p>
            <a:pPr algn="r"/>
            <a:r>
              <a:rPr lang="fa-IR" sz="2800" dirty="0" smtClean="0">
                <a:cs typeface="B Nazanin" panose="00000400000000000000" pitchFamily="2" charset="-78"/>
              </a:rPr>
              <a:t>خلاصه‌ی موارد و عوامل فروریزش ساختمان متروپل آبادان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600" dirty="0">
                <a:cs typeface="B Nazanin" panose="00000400000000000000" pitchFamily="2" charset="-78"/>
              </a:rPr>
              <a:t/>
            </a:r>
            <a:br>
              <a:rPr lang="fa-IR" sz="600" dirty="0">
                <a:cs typeface="B Nazanin" panose="00000400000000000000" pitchFamily="2" charset="-78"/>
              </a:rPr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24296"/>
            <a:ext cx="10522631" cy="4859383"/>
          </a:xfrm>
        </p:spPr>
        <p:txBody>
          <a:bodyPr>
            <a:normAutofit/>
          </a:bodyPr>
          <a:lstStyle/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پ</a:t>
            </a:r>
            <a:r>
              <a:rPr lang="fa-IR" sz="2400" dirty="0">
                <a:cs typeface="B Nazanin" panose="00000400000000000000" pitchFamily="2" charset="-78"/>
              </a:rPr>
              <a:t>) احتمال استفاده از مصالح نامرغوب؛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عدم ارائه‌ی </a:t>
            </a:r>
            <a:r>
              <a:rPr lang="fa-IR" sz="2400" dirty="0">
                <a:cs typeface="B Nazanin" panose="00000400000000000000" pitchFamily="2" charset="-78"/>
              </a:rPr>
              <a:t>مدارک مربوط به </a:t>
            </a:r>
            <a:r>
              <a:rPr lang="fa-IR" sz="2400" dirty="0" smtClean="0">
                <a:cs typeface="B Nazanin" panose="00000400000000000000" pitchFamily="2" charset="-78"/>
              </a:rPr>
              <a:t>مشخصه‌ها و نتایج آزمایش مصالح </a:t>
            </a:r>
            <a:r>
              <a:rPr lang="fa-IR" sz="2400" dirty="0">
                <a:cs typeface="B Nazanin" panose="00000400000000000000" pitchFamily="2" charset="-78"/>
              </a:rPr>
              <a:t>فولاد میلگردها و بتن </a:t>
            </a:r>
            <a:r>
              <a:rPr lang="fa-IR" sz="2400" dirty="0" smtClean="0">
                <a:cs typeface="B Nazanin" panose="00000400000000000000" pitchFamily="2" charset="-78"/>
              </a:rPr>
              <a:t>مصرفی؛ </a:t>
            </a:r>
          </a:p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>
                <a:cs typeface="B Nazanin" panose="00000400000000000000" pitchFamily="2" charset="-78"/>
              </a:rPr>
              <a:t>	</a:t>
            </a:r>
            <a:r>
              <a:rPr lang="fa-IR" sz="2400" dirty="0" smtClean="0">
                <a:cs typeface="B Nazanin" panose="00000400000000000000" pitchFamily="2" charset="-78"/>
              </a:rPr>
              <a:t>		شاید </a:t>
            </a:r>
            <a:r>
              <a:rPr lang="fa-IR" sz="2400" dirty="0">
                <a:cs typeface="B Nazanin" panose="00000400000000000000" pitchFamily="2" charset="-78"/>
              </a:rPr>
              <a:t>به دلیل عدم حضور نظارت درست در این </a:t>
            </a:r>
            <a:r>
              <a:rPr lang="fa-IR" sz="2400" dirty="0" smtClean="0">
                <a:cs typeface="B Nazanin" panose="00000400000000000000" pitchFamily="2" charset="-78"/>
              </a:rPr>
              <a:t>پروژه، </a:t>
            </a:r>
          </a:p>
          <a:p>
            <a:pPr marL="0" indent="0" algn="justLow">
              <a:spcBef>
                <a:spcPts val="1200"/>
              </a:spcBef>
              <a:spcAft>
                <a:spcPts val="1200"/>
              </a:spcAft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					شاید هم به </a:t>
            </a:r>
            <a:r>
              <a:rPr lang="fa-IR" sz="2400" dirty="0">
                <a:cs typeface="B Nazanin" panose="00000400000000000000" pitchFamily="2" charset="-78"/>
              </a:rPr>
              <a:t>دلیل ضعیف بودن نتایج </a:t>
            </a:r>
            <a:r>
              <a:rPr lang="fa-IR" sz="2400" dirty="0" smtClean="0">
                <a:cs typeface="B Nazanin" panose="00000400000000000000" pitchFamily="2" charset="-78"/>
              </a:rPr>
              <a:t>آزمایش‌های </a:t>
            </a:r>
            <a:r>
              <a:rPr lang="fa-IR" sz="2400" dirty="0">
                <a:cs typeface="B Nazanin" panose="00000400000000000000" pitchFamily="2" charset="-78"/>
              </a:rPr>
              <a:t>انجام </a:t>
            </a:r>
            <a:r>
              <a:rPr lang="fa-IR" sz="2400" dirty="0" smtClean="0">
                <a:cs typeface="B Nazanin" panose="00000400000000000000" pitchFamily="2" charset="-78"/>
              </a:rPr>
              <a:t>شده،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26123" y="609601"/>
            <a:ext cx="492443" cy="5842957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تأملی دیگر بر رخداد فروریزش ساختمان متروپل ابادان – 1404/03/11</a:t>
            </a: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367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245</TotalTime>
  <Words>1454</Words>
  <Application>Microsoft Office PowerPoint</Application>
  <PresentationFormat>Widescreen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 Nazanin</vt:lpstr>
      <vt:lpstr>Century Gothic</vt:lpstr>
      <vt:lpstr>Times New Roman</vt:lpstr>
      <vt:lpstr>Wingdings 3</vt:lpstr>
      <vt:lpstr>Ion</vt:lpstr>
      <vt:lpstr>تأملی دیگر بر رخداد فروریزش ساختمان متروپل آبادان  امید بهار، دانشیار پژوهشکده مهندسی سازه  پژوهشگاه بین‌المللی زلزله‌شناسی و مهندسی زلزله</vt:lpstr>
      <vt:lpstr>PowerPoint Presentation</vt:lpstr>
      <vt:lpstr>PowerPoint Presentation</vt:lpstr>
      <vt:lpstr>PowerPoint Presentation</vt:lpstr>
      <vt:lpstr>آماده‌سازی گزارش بر اساس محورهای زیر: </vt:lpstr>
      <vt:lpstr>آماده‌سازی گزارش بر اساس محورهای زیر: </vt:lpstr>
      <vt:lpstr>خلاصه‌ی موارد و عوامل فروریزش ساختمان متروپل آبادان  </vt:lpstr>
      <vt:lpstr>خلاصه‌ی موارد و عوامل فروریزش ساختمان متروپل آبادان  </vt:lpstr>
      <vt:lpstr>خلاصه‌ی موارد و عوامل فروریزش ساختمان متروپل آبادان  </vt:lpstr>
      <vt:lpstr>خلاصه‌ی موارد و عوامل فروریزش ساختمان متروپل آبادان  </vt:lpstr>
      <vt:lpstr>خلاصه‌ی موارد و عوامل فروریزش ساختمان متروپل آبادان  </vt:lpstr>
      <vt:lpstr>خلاصه‌ی موارد و عوامل فروریزش ساختمان متروپل آبادان  </vt:lpstr>
      <vt:lpstr>سخنی برای آغاز راه   </vt:lpstr>
      <vt:lpstr>سخنی برای آغاز راه: پیشنهادات   </vt:lpstr>
      <vt:lpstr>سخنی برای آغاز راه: پیشنهادات   </vt:lpstr>
      <vt:lpstr>سخنی برای آغاز راه: پیشنهادات   </vt:lpstr>
      <vt:lpstr>سخنی برای آغاز راه: پیشنهادات   </vt:lpstr>
      <vt:lpstr>سخنی برای آغاز راه   </vt:lpstr>
      <vt:lpstr>با امید به داشتن جامعه‌ای مسئول و پاسخگو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تأملی دیگر بر رخداد فروریزش ساختمان متروپل آبادان</dc:title>
  <dc:creator>Omid Bahar</dc:creator>
  <cp:lastModifiedBy>Omid Bahar</cp:lastModifiedBy>
  <cp:revision>44</cp:revision>
  <dcterms:created xsi:type="dcterms:W3CDTF">2025-06-01T06:14:14Z</dcterms:created>
  <dcterms:modified xsi:type="dcterms:W3CDTF">2025-06-01T10:20:07Z</dcterms:modified>
</cp:coreProperties>
</file>