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  <p:sldMasterId id="2147483828" r:id="rId2"/>
    <p:sldMasterId id="2147483840" r:id="rId3"/>
  </p:sldMasterIdLst>
  <p:sldIdLst>
    <p:sldId id="256" r:id="rId4"/>
    <p:sldId id="393" r:id="rId5"/>
    <p:sldId id="396" r:id="rId6"/>
    <p:sldId id="398" r:id="rId7"/>
    <p:sldId id="395" r:id="rId8"/>
    <p:sldId id="412" r:id="rId9"/>
    <p:sldId id="413" r:id="rId10"/>
    <p:sldId id="400" r:id="rId11"/>
    <p:sldId id="414" r:id="rId12"/>
    <p:sldId id="401" r:id="rId13"/>
    <p:sldId id="415" r:id="rId14"/>
    <p:sldId id="422" r:id="rId15"/>
    <p:sldId id="423" r:id="rId16"/>
    <p:sldId id="424" r:id="rId17"/>
    <p:sldId id="426" r:id="rId18"/>
    <p:sldId id="425" r:id="rId19"/>
    <p:sldId id="427" r:id="rId20"/>
    <p:sldId id="428" r:id="rId21"/>
    <p:sldId id="429" r:id="rId22"/>
    <p:sldId id="431" r:id="rId23"/>
    <p:sldId id="432" r:id="rId24"/>
    <p:sldId id="433" r:id="rId25"/>
    <p:sldId id="430" r:id="rId26"/>
    <p:sldId id="390" r:id="rId27"/>
    <p:sldId id="416" r:id="rId28"/>
    <p:sldId id="397" r:id="rId29"/>
    <p:sldId id="417" r:id="rId30"/>
    <p:sldId id="399" r:id="rId31"/>
    <p:sldId id="418" r:id="rId32"/>
    <p:sldId id="394" r:id="rId33"/>
    <p:sldId id="419" r:id="rId34"/>
    <p:sldId id="420" r:id="rId35"/>
    <p:sldId id="402" r:id="rId36"/>
    <p:sldId id="403" r:id="rId37"/>
    <p:sldId id="406" r:id="rId38"/>
    <p:sldId id="404" r:id="rId39"/>
    <p:sldId id="405" r:id="rId40"/>
    <p:sldId id="407" r:id="rId41"/>
    <p:sldId id="409" r:id="rId42"/>
    <p:sldId id="410" r:id="rId43"/>
    <p:sldId id="411" r:id="rId44"/>
    <p:sldId id="264" r:id="rId45"/>
    <p:sldId id="285" r:id="rId46"/>
    <p:sldId id="391" r:id="rId4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4" autoAdjust="0"/>
    <p:restoredTop sz="94652" autoAdjust="0"/>
  </p:normalViewPr>
  <p:slideViewPr>
    <p:cSldViewPr>
      <p:cViewPr varScale="1">
        <p:scale>
          <a:sx n="55" d="100"/>
          <a:sy n="55" d="100"/>
        </p:scale>
        <p:origin x="-39" y="-6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/>
              <a:t>12/3/1446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/>
              <a:t>12/3/1446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/>
              <a:t>12/3/1446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DBF5F9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8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93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DBF5F9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5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98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51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2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9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/>
              <a:t>12/3/1446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5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43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09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DBF5F9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89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83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DBF5F9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0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48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8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00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/>
              <a:t>12/3/1446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08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6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26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7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/>
              <a:t>12/3/1446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/>
              <a:t>12/3/1446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/>
              <a:t>12/3/1446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/>
              <a:t>12/3/1446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/>
              <a:t>12/3/1446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5474-1E85-4626-AA83-712E6BC6C155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D2A9-AB96-4BF4-B14C-19098CE321FC}" type="datetimeFigureOut">
              <a:rPr lang="fa-IR" smtClean="0"/>
              <a:t>12/3/1446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7E5474-1E85-4626-AA83-712E6BC6C155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C8D2A9-AB96-4BF4-B14C-19098CE321FC}" type="datetimeFigureOut">
              <a:rPr lang="fa-IR" smtClean="0"/>
              <a:t>12/3/1446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7E5474-1E85-4626-AA83-712E6BC6C155}" type="slidenum">
              <a:rPr lang="fa-IR" smtClean="0"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0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C8D2A9-AB96-4BF4-B14C-19098CE321FC}" type="datetimeFigureOut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12/3/1446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7E5474-1E85-4626-AA83-712E6BC6C155}" type="slidenum">
              <a:rPr lang="fa-I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fa-I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7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2519214" cy="5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" y="28427"/>
            <a:ext cx="2317998" cy="49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Ahmadi\پژوهشگاه مهندسی زلزله ایران\poster5-03-1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55024"/>
            <a:ext cx="402235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4398640" cy="2232248"/>
          </a:xfrm>
        </p:spPr>
        <p:txBody>
          <a:bodyPr>
            <a:normAutofit lnSpcReduction="10000"/>
          </a:bodyPr>
          <a:lstStyle/>
          <a:p>
            <a:pPr algn="ctr"/>
            <a:endParaRPr lang="fa-IR" sz="1800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sz="1800" b="1" dirty="0">
                <a:cs typeface="B Nazanin" panose="00000400000000000000" pitchFamily="2" charset="-78"/>
              </a:rPr>
              <a:t>پی آمدهای ناکارآمدی و حکمرانی </a:t>
            </a:r>
            <a:r>
              <a:rPr lang="fa-IR" sz="1800" b="1" dirty="0" smtClean="0">
                <a:cs typeface="B Nazanin" panose="00000400000000000000" pitchFamily="2" charset="-78"/>
              </a:rPr>
              <a:t>بد</a:t>
            </a:r>
          </a:p>
          <a:p>
            <a:pPr algn="ctr"/>
            <a:r>
              <a:rPr lang="fa-IR" sz="1800" b="1" dirty="0" smtClean="0">
                <a:cs typeface="B Nazanin" panose="00000400000000000000" pitchFamily="2" charset="-78"/>
              </a:rPr>
              <a:t> در امر ساخت و ساز</a:t>
            </a:r>
            <a:endParaRPr lang="fa-IR" sz="1800" b="1" dirty="0">
              <a:cs typeface="B Nazanin" panose="00000400000000000000" pitchFamily="2" charset="-78"/>
            </a:endParaRPr>
          </a:p>
          <a:p>
            <a:pPr algn="ctr"/>
            <a:endParaRPr lang="fa-IR" sz="1800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sz="1800" b="1" dirty="0" smtClean="0">
                <a:cs typeface="B Nazanin" panose="00000400000000000000" pitchFamily="2" charset="-78"/>
              </a:rPr>
              <a:t>ارائه </a:t>
            </a:r>
            <a:r>
              <a:rPr lang="fa-IR" sz="1800" b="1" dirty="0" smtClean="0">
                <a:cs typeface="B Nazanin" panose="00000400000000000000" pitchFamily="2" charset="-78"/>
              </a:rPr>
              <a:t>کننده </a:t>
            </a:r>
            <a:r>
              <a:rPr lang="fa-IR" sz="1800" b="1" dirty="0" smtClean="0">
                <a:cs typeface="B Nazanin" panose="00000400000000000000" pitchFamily="2" charset="-78"/>
              </a:rPr>
              <a:t>: حسین احمدی</a:t>
            </a:r>
          </a:p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عضو هیأت مدیره کانون کارشناسان رسمی دادگستری استان تهران</a:t>
            </a:r>
          </a:p>
          <a:p>
            <a:pPr algn="ctr"/>
            <a:endParaRPr lang="fa-IR" sz="1200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خرداد 1404</a:t>
            </a:r>
            <a:endParaRPr lang="fa-IR" sz="1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67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465709"/>
          </a:xfrm>
        </p:spPr>
        <p:txBody>
          <a:bodyPr>
            <a:noAutofit/>
          </a:bodyPr>
          <a:lstStyle/>
          <a:p>
            <a:pPr marL="365760" lvl="0" indent="-256032" algn="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 smtClean="0">
                <a:cs typeface="B Nazanin" panose="00000400000000000000" pitchFamily="2" charset="-78"/>
              </a:rPr>
              <a:t/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برخی نکات حائز اهمیت در رویداد سانحه متروپل</a:t>
            </a: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>بررسی کم و کیف صدور پروانه </a:t>
            </a:r>
            <a:r>
              <a:rPr lang="fa-IR" sz="2400" b="1" dirty="0" smtClean="0">
                <a:cs typeface="B Nazanin" panose="00000400000000000000" pitchFamily="2" charset="-78"/>
              </a:rPr>
              <a:t>ساختمان</a:t>
            </a:r>
            <a:r>
              <a:rPr lang="fa-IR" sz="2400" b="1" dirty="0" smtClean="0">
                <a:cs typeface="B Nazanin" panose="00000400000000000000" pitchFamily="2" charset="-78"/>
              </a:rPr>
              <a:t/>
            </a:r>
            <a:br>
              <a:rPr lang="fa-IR" sz="2400" b="1" dirty="0" smtClean="0">
                <a:cs typeface="B Nazanin" panose="00000400000000000000" pitchFamily="2" charset="-78"/>
              </a:rPr>
            </a:b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5- علاوه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 مراعات اصول و مبانی شهرسازی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،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هرگونه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تغییری در نقشه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های پیوست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پروانه در حین ساخت و ساز، می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بایست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قبلاً به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تایید مجدد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طراح پرونده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رسانیده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شود؛ 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توجه به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شواهد دال بر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اضافه اشکوب 3 طبقه مازاد بر طرح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اولیه ضمیمه پروانه، پروسه قانونی چرا طی نشده است؟!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 اگر کسی مدعی است که طی شده است، پس قطعا به سلامت طی نشده است!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شهرداری و شورای شهر آبادان باید به عنوان مقامات مسئول با بیشترین نقش آفرینی پاسخگو باشند.</a:t>
            </a:r>
            <a:endParaRPr lang="en-US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lvl="0" indent="0">
              <a:lnSpc>
                <a:spcPct val="150000"/>
              </a:lnSpc>
              <a:buClr>
                <a:srgbClr val="A04DA3"/>
              </a:buClr>
              <a:buNone/>
            </a:pPr>
            <a:endPara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4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249685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 smtClean="0">
                <a:cs typeface="B Nazanin" panose="00000400000000000000" pitchFamily="2" charset="-78"/>
              </a:rPr>
              <a:t/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برخی نکات حائز اهمیت در رویداد سانحه متروپل</a:t>
            </a: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>بررسی کم و کیف صدور پروانه </a:t>
            </a:r>
            <a:r>
              <a:rPr lang="fa-IR" sz="2400" b="1" dirty="0" smtClean="0">
                <a:cs typeface="B Nazanin" panose="00000400000000000000" pitchFamily="2" charset="-78"/>
              </a:rPr>
              <a:t>ساختمان</a:t>
            </a:r>
            <a:r>
              <a:rPr lang="fa-IR" sz="2400" b="1" dirty="0" smtClean="0">
                <a:cs typeface="B Nazanin" panose="00000400000000000000" pitchFamily="2" charset="-78"/>
              </a:rPr>
              <a:t/>
            </a:r>
            <a:br>
              <a:rPr lang="fa-IR" sz="2400" b="1" dirty="0" smtClean="0">
                <a:cs typeface="B Nazanin" panose="00000400000000000000" pitchFamily="2" charset="-78"/>
              </a:rPr>
            </a:b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نحوه کنترل و نظارت عالیه </a:t>
            </a: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 </a:t>
            </a: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کیفیت صدور، اجرا و نظارت عملیاتی پروانه </a:t>
            </a: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 ضمایم </a:t>
            </a: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آن چگونه بوده است؟</a:t>
            </a:r>
            <a:endParaRPr lang="fa-I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1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لزوم تایید قانونی پروسه طراحی و بازنگری در طراحی در حین عملیات با طراح پرونده</a:t>
            </a:r>
          </a:p>
          <a:p>
            <a:pPr lvl="1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لزوم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تایید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 تطبیق طرح در هر مرحله با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نظارت ناظر 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پرونده</a:t>
            </a:r>
          </a:p>
          <a:p>
            <a:pPr lvl="1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وانگهی این پروسه مورد بازبینی واحد کنترل نقشه سازمان نظام مهندسی نیز هست.</a:t>
            </a:r>
          </a:p>
          <a:p>
            <a:pPr marL="0" indent="0" algn="just">
              <a:lnSpc>
                <a:spcPct val="150000"/>
              </a:lnSpc>
              <a:buClr>
                <a:srgbClr val="A04DA3"/>
              </a:buClr>
              <a:buNone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6- درصورت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اثبات تخلف ساختمانی بعد از صدور پروانه، مهمترین رهیافت آنرا باید از دبیرخانه های کمیسیون ماده 5 و ماده 100 قانون شهرداری ها جستجو نمود.</a:t>
            </a:r>
            <a:endPara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764705"/>
            <a:ext cx="8229600" cy="720080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>
                <a:cs typeface="B Nazanin" panose="00000400000000000000" pitchFamily="2" charset="-78"/>
              </a:rPr>
              <a:t>سوداگری با تغییر </a:t>
            </a:r>
            <a:r>
              <a:rPr lang="fa-IR" sz="2400" b="1" dirty="0" smtClean="0">
                <a:cs typeface="B Nazanin" panose="00000400000000000000" pitchFamily="2" charset="-78"/>
              </a:rPr>
              <a:t>کاربری</a:t>
            </a: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حدود وظایف قانونی شورای شهر، حیطه اختیارات قانونی شهرداران، در نسبت با «شورایعالی شهرسازی و معماری» و «کمیسیون ماده ۵» </a:t>
            </a: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شهرها و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همگی آنها در ازاء طرح های فرادستی یعنی «سند اصلی طرح راهبردی – ساختاری توسعه و عمران شهرها» (طرح های جامع شهری) و «طرح تفصیلی یکپارچه شهرها</a:t>
            </a: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» حائز توجه است. </a:t>
            </a: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این سلسله مراتب در گردش کارها دچار چرخه معیوبی است.</a:t>
            </a: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2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764705"/>
            <a:ext cx="8229600" cy="720080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>
                <a:cs typeface="B Nazanin" panose="00000400000000000000" pitchFamily="2" charset="-78"/>
              </a:rPr>
              <a:t>سوداگری با تغییر </a:t>
            </a:r>
            <a:r>
              <a:rPr lang="fa-IR" sz="2400" b="1" dirty="0" smtClean="0">
                <a:cs typeface="B Nazanin" panose="00000400000000000000" pitchFamily="2" charset="-78"/>
              </a:rPr>
              <a:t>کاربری</a:t>
            </a: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کمیسیون ماده 5 یکی از مهم ترین نهادها در تصمیم گیری یا پیشگیری امور شهری </a:t>
            </a: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شده است</a:t>
            </a: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 امّا با وجود حجم زیادی از حساسیت های قانونی؛ مشاهده می شود که این کمیسیون ها در مواردی، تغییرات و انحرافات زیادی در طرح </a:t>
            </a: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ها به </a:t>
            </a: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وجود آورده و می آورند! </a:t>
            </a:r>
            <a:endParaRPr lang="fa-I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fa-I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Clr>
                <a:srgbClr val="A04DA3"/>
              </a:buClr>
              <a:buNone/>
            </a:pP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6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764705"/>
            <a:ext cx="8229600" cy="720080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>
                <a:cs typeface="B Nazanin" panose="00000400000000000000" pitchFamily="2" charset="-78"/>
              </a:rPr>
              <a:t>سوداگری با تغییر </a:t>
            </a:r>
            <a:r>
              <a:rPr lang="fa-IR" sz="2400" b="1" dirty="0" smtClean="0">
                <a:cs typeface="B Nazanin" panose="00000400000000000000" pitchFamily="2" charset="-78"/>
              </a:rPr>
              <a:t>کاربری</a:t>
            </a: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اعضای اصلی کمیسیون ماده 5 </a:t>
            </a: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عبارتند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از: استاندار (یا معاون عمرانی او) به عنوان رئیس جلسه کمیسیون، شهردار، نماینده شورای اسلامی شهر، نماینده سازمان میراث فرهنگی، نماینده وزارت راه و شهرسازی، نماینده جهاد کشاورزی، نماینده سازمان نظام مهندسی متخصص در معماری یا شهرسازی (که البته حق رای ندارد) طی جلسات این کمیسیون با حضور رئیس، دبیر و 3 عضو از اعضا رسمیت می یابد. </a:t>
            </a:r>
            <a:endParaRPr lang="fa-I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مصوبه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کمیسیون مزبور زمانی اعتبار می یابد که 4 عضو از 5 عضو اصلی کمیسیون یعنی اکثریت قاطع رای موافق داده باشند. </a:t>
            </a:r>
          </a:p>
          <a:p>
            <a:pPr marL="0" lvl="0" indent="0" algn="just">
              <a:lnSpc>
                <a:spcPct val="150000"/>
              </a:lnSpc>
              <a:buClr>
                <a:srgbClr val="A04DA3"/>
              </a:buClr>
              <a:buNone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754" y="1844824"/>
            <a:ext cx="3679278" cy="3528392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واکاوی یک فاجعه </a:t>
            </a:r>
            <a:b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بررسی فنی، حقوقی و نظامات اداری</a:t>
            </a:r>
            <a:br>
              <a:rPr lang="fa-I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سازمان نظام مهندسی ساختمان</a:t>
            </a:r>
            <a:br>
              <a:rPr lang="fa-I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 همکاری سازمان نظام مهندسی ساختمان استانها</a:t>
            </a:r>
            <a:br>
              <a:rPr lang="fa-I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شهریور 1401</a:t>
            </a:r>
            <a:br>
              <a:rPr lang="fa-I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2519214" cy="5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" y="28427"/>
            <a:ext cx="2317998" cy="49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78" y="1124744"/>
            <a:ext cx="3442865" cy="48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1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764705"/>
            <a:ext cx="8229600" cy="720080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>
                <a:cs typeface="B Nazanin" panose="00000400000000000000" pitchFamily="2" charset="-78"/>
              </a:rPr>
              <a:t>ماده 35 قانون نظام مهندسی و کنترل ساختمان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</a:t>
            </a: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اصلاحی 1390/03/31)- مسئولیت نظارت عالیه بر اجرای ضوابط و مقررات شهرسازی و مقررات ملی ساختمان در طراحی و اجرای تمامی ساختمانها و ‌طرحهای شهرسازی و عمرانی شهری که اجرای ضوابط و مقررات مزبور در مورد آنها الزامی است، بر عهده وزارت راه و شهرسازی خواهد بود.</a:t>
            </a: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‌به منظور اعمال این نظارت مراجع و اشخاص یاد شده در ماده 34 موظفند در صورت درخواست حسب مورد اطلاعات و نقشه‌ های فنی لازم را در‌اختیار وزارت راه و شهرسازی قرار دهند و در صورتی که وزارت یاد شده به تخلفی برخورد نماید با ذکر دلایل و مستندات دستور اصلاح یا‌ جلوگیری از ادامه کار را به مهندس مسئول نظارت و مرجع صدور پروانه ساختمانی ذیربط ابلاغ نماید و تا رفع تخلف، موضوع قابل پیگیری است. در‌اجرای این وظیفه کلیه مراجع ذیربط موظف به همکاری می‌ باشند.</a:t>
            </a: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fa-I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Clr>
                <a:srgbClr val="A04DA3"/>
              </a:buClr>
              <a:buNone/>
            </a:pP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8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764705"/>
            <a:ext cx="8229600" cy="720080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>
                <a:cs typeface="B Nazanin" panose="00000400000000000000" pitchFamily="2" charset="-78"/>
              </a:rPr>
              <a:t>ماده 35 قانون نظام مهندسی و کنترل ساختمان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</a:t>
            </a: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اصلاحی 1390/03/31)- مسئولیت نظارت عالیه بر اجرای ضوابط و مقررات شهرسازی و مقررات ملی ساختمان در طراحی و اجرای تمامی ساختمانها و ‌طرحهای شهرسازی و عمرانی شهری که اجرای ضوابط و مقررات مزبور در مورد آنها الزامی است، بر عهده وزارت راه و شهرسازی خواهد بود.</a:t>
            </a: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‌به منظور اعمال این نظارت مراجع و اشخاص یاد شده در ماده 34 موظفند در صورت درخواست حسب مورد اطلاعات و نقشه‌ های فنی لازم را در‌اختیار وزارت راه و شهرسازی قرار دهند و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صورتی که وزارت یاد شده به تخلفی برخورد نماید با ذکر دلایل و مستندات دستور اصلاح یا‌ جلوگیری از ادامه کار را به مهندس مسئول نظارت و مرجع صدور پروانه ساختمانی ذیربط ابلاغ نماید و تا رفع تخلف، موضوع قابل پیگیری است</a:t>
            </a: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 </a:t>
            </a:r>
            <a:r>
              <a:rPr lang="fa-I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در‌اجرای این وظیفه کلیه مراجع ذیربط موظف به همکاری می‌ باشند.</a:t>
            </a:r>
            <a:endParaRPr lang="fa-I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fa-I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Clr>
                <a:srgbClr val="A04DA3"/>
              </a:buClr>
              <a:buNone/>
            </a:pP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764705"/>
            <a:ext cx="8229600" cy="720080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>
                <a:cs typeface="B Nazanin" panose="00000400000000000000" pitchFamily="2" charset="-78"/>
              </a:rPr>
              <a:t>ماده 30 قانون نظام مهندسی و کنترل ساختمان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شهرداری ‌ها و مراجع صدور پروانه ساختمان، پروانه شهرک ‌سازی و شهرسازی و سایر مجوزهای شروع عملیات ساختمان و کنترل و‌ نظارت بر این گونه طرحها در مناطق و شهرهای مشمول ماده (4) این قانون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برای صدور پروانه و سایر مجوزها تنها نقشه‌ هایی را خواهند پذیرفت که ‌توسط اشخاص حقیقی و حقوقی دارنده پروانه اشتغال به کار و در حدود صلاحیت مربوط امضاء شده باشد و برای انجام فعالیتهای کنترل و نظارت از ‌خدمات این اشخاص در حدود صلاحیت مربوط استفاده نمایند.</a:t>
            </a:r>
          </a:p>
          <a:p>
            <a:pPr marL="0" lvl="0" indent="0" algn="just">
              <a:lnSpc>
                <a:spcPct val="150000"/>
              </a:lnSpc>
              <a:buClr>
                <a:srgbClr val="A04DA3"/>
              </a:buClr>
              <a:buNone/>
            </a:pPr>
            <a:endParaRPr lang="fa-I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fa-I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Clr>
                <a:srgbClr val="A04DA3"/>
              </a:buClr>
              <a:buNone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8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764705"/>
            <a:ext cx="8229600" cy="720080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800" b="1" dirty="0" smtClean="0">
                <a:cs typeface="B Nazanin" panose="00000400000000000000" pitchFamily="2" charset="-78"/>
              </a:rPr>
              <a:t>تبصره 7 ذیل قانون ماده 100 قانون شهرداریها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تبصره 7 (اصلاحی 1358/06/27)-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مهندسان ناظر ساختمانی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مکلفند نسبت به عملیات اجرایی ساختمانی که به مسئولیت آنها احداث میگردد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از لحاظ انطباق ساختمان با مشخصات مندرج در پروانه و نقشه ها و محاسبات فنی ضمیمه آن مستمراً نظارت کرده و در پایان کار مطابقت ساختمان با پروانه و نقشه و محاسبات فنی را گواهی نمایند.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هرگاه مهندس ناظربر خلاف گواهی نماید و یا تخلف را به موقع </a:t>
            </a: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به شهرداری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اعلام نکند و موضوع منتهی بطرح در کمیسیون مندرج در تبصره یک ماده صد قانون شهرداری و صدور رای بر جریمه یا تخریب ساختمان گردد شهرداری مکلف است مراتب را به نظام معماری و ساختمانی منعکس نماید. </a:t>
            </a:r>
            <a:endPara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558" y="980728"/>
            <a:ext cx="6840760" cy="5328556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تأملی دیگر در رخداد متروپل</a:t>
            </a:r>
            <a:b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سرگذشت پژوهی فروریزش ساختمان متروپل آبادان در 2 خرداد 1401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از منظر آسیب شناسی نظامات اداری در حکمرانی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فروریزش نظام مسئولیت و اختیارات، عملکرد و پاسخگویی</a:t>
            </a:r>
            <a:b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و نظارت و بازرسی</a:t>
            </a:r>
            <a:b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مناسبات متولیان امر ساخت و ساز در کشور</a:t>
            </a:r>
            <a:b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اشخاص حقیقی مسئول</a:t>
            </a:r>
            <a:b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اشخاص حقوقی و نهادهای مسئول</a:t>
            </a:r>
            <a:b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از میان رفتن شأن و شئونات نهاد علم، دانش و تخصص </a:t>
            </a:r>
            <a:b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مخدوش شدن </a:t>
            </a:r>
            <a:r>
              <a:rPr lang="fa-I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استقلال و اقتدار </a:t>
            </a:r>
            <a: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برخی اشخاص و نهادهای </a:t>
            </a:r>
            <a:r>
              <a:rPr lang="fa-I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مسئول</a:t>
            </a:r>
            <a: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دخالت بی رویه اشخاص و نهادهای </a:t>
            </a:r>
            <a:r>
              <a:rPr lang="fa-IR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غیرمسئول</a:t>
            </a:r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2519214" cy="5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" y="28427"/>
            <a:ext cx="2317998" cy="49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2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764705"/>
            <a:ext cx="8229600" cy="720080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800" b="1" dirty="0" smtClean="0">
                <a:cs typeface="B Nazanin" panose="00000400000000000000" pitchFamily="2" charset="-78"/>
              </a:rPr>
              <a:t>تبصره 7 ذیل قانون ماده 100 قانون شهرداریها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شورای انتظامی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نظام مذکور موظف است مهندس ناظر را در صورت ثبوت تقصیر برابر قانون نظام معماری و ساختمانی حسب مورد با توجه به اهمیت موضوع به 6 ماه تا سه سال محرومیت از کار و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صورتی که مجدداً مرتکب تخلف شود که منجر به صدور رای تخریب به وسیله کمیسیون ماده صد گردد به حداکثر مجازات محکوم کند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 مراتب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محکومیت از طرف شورای انتظامی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نظام معماری و ساختمانی در پروانه اشتغال درج و در یکی از جرائد کثیر الانتشار اعلام </a:t>
            </a: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میگردد.</a:t>
            </a:r>
            <a:endPara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0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764705"/>
            <a:ext cx="8229600" cy="720080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800" b="1" dirty="0" smtClean="0">
                <a:cs typeface="B Nazanin" panose="00000400000000000000" pitchFamily="2" charset="-78"/>
              </a:rPr>
              <a:t>تبصره 7 ذیل قانون ماده 100 قانون شهرداریها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شهرداری مکلف است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تا صدور رای محکومیت بمحض وقوف از تخلف مهندس ناظر و ارسال پرونده کمیسیون ماده صد به مدت حداکثر 6 ماه از اخذ گواهی امضا مهندس ناظر مربوطه برای ساختمان جهت پروانه ساختمان شهرداری خود داری نماید.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ماموران شهرداری نیز مکلفند در مورد ساختان‌ها نظارت نمایند و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هرگاه 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از موارد تخلف در پروانه به موقع جلوگیری نکنند و یا در مورد صدور گواهی انطباق ساختمان با پروانه مرتکب تقصیری شوند طبق مقررات قانونی به تخلف آنان رسیدگی میشود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و در صورتی که عمل ارتکابی مهندسان ناظر و ماموران شهرداری واجد جنبه جزایی هم باشد از این جهت نیز </a:t>
            </a: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قابل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تعقیب خواهند بود.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764705"/>
            <a:ext cx="8229600" cy="720080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800" b="1" dirty="0" smtClean="0">
                <a:cs typeface="B Nazanin" panose="00000400000000000000" pitchFamily="2" charset="-78"/>
              </a:rPr>
              <a:t>تبصره 7 ذیل قانون ماده 100 قانون شهرداریها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مواردی که شهرداری مکلف به جلوگیری از عملیات ساختمانی است و دستور شهرداری اجرا نشود میتواند با استفاده از ماموران اجراییات و در صورت لزوم ماموران انتظامی برای متوقف ساختن عملیات ساختمانی اقدام نماید.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9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. </a:t>
            </a:r>
            <a:r>
              <a:rPr lang="fa-IR" dirty="0"/>
              <a:t>شهرداری مکلف است تا صدور رای محکومیت بمحض وقوف از تخلف مهندس ناظر و ارسال پرونده کمیسیون ماده صد به مدت حداکثر 6 ماه از اخذ گواهی امضا مهندس ناظر مربوطه برای ساختمان جهت پروانه ساختمان شهرداری خود داری نماید. ماموران شهرداری نیز مکلفند در مورد ساختان‌ها نظارت نمایند و هر گاه از موارد تخلف در پروانه به موقع جلوگیری نکنند و یا در مورد صدور گواهی انطباق ساختمان با پروانه مرتکب تقصیری شوند طبق مقررات قانونی به تخلف آنان رسیدگی میشود و در صورتی که عمل ارتکابی مهندسان ناظر و ماموران شهرداری واجد جنبه جزایی هم باشد از این جهت نیز نیز قابل تعقیب خواهند بود.</a:t>
            </a:r>
          </a:p>
          <a:p>
            <a:r>
              <a:rPr lang="fa-IR" dirty="0"/>
              <a:t>در مواردی که شهرداری مکلف به جلوگیری از عملیات ساختمانی است و دستور شهرداری اجرا نشود میتواند با استفاده از ماموران اجراییات و در صورت لزوم ماموران انتظامی برای متوقف ساختن عملیات ساختمانی اقدام نماید.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85175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 algn="r">
              <a:lnSpc>
                <a:spcPct val="150000"/>
              </a:lnSpc>
              <a:spcBef>
                <a:spcPts val="300"/>
              </a:spcBef>
            </a:pPr>
            <a:r>
              <a:rPr lang="fa-IR" sz="2000" b="1" dirty="0" smtClean="0"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cs typeface="B Nazanin" panose="00000400000000000000" pitchFamily="2" charset="-78"/>
              </a:rPr>
            </a:br>
            <a:r>
              <a:rPr lang="fa-IR" sz="2000" b="1" dirty="0" smtClean="0">
                <a:cs typeface="B Nazanin" panose="00000400000000000000" pitchFamily="2" charset="-78"/>
              </a:rPr>
              <a:t>رویکرد کارشناسی به سوانح</a:t>
            </a:r>
            <a:r>
              <a:rPr lang="fa-IR" sz="2000" b="1" dirty="0">
                <a:cs typeface="B Nazanin" panose="00000400000000000000" pitchFamily="2" charset="-78"/>
              </a:rPr>
              <a:t/>
            </a:r>
            <a:br>
              <a:rPr lang="fa-IR" sz="2000" b="1" dirty="0">
                <a:cs typeface="B Nazanin" panose="00000400000000000000" pitchFamily="2" charset="-78"/>
              </a:rPr>
            </a:br>
            <a:r>
              <a:rPr lang="fa-IR" sz="2000" b="1" dirty="0" smtClean="0">
                <a:cs typeface="B Nazanin" panose="00000400000000000000" pitchFamily="2" charset="-78"/>
              </a:rPr>
              <a:t>علل و ریشه یابی سانحه فروریزش ساختمان ها</a:t>
            </a:r>
            <a:br>
              <a:rPr lang="fa-IR" sz="2000" b="1" dirty="0" smtClean="0">
                <a:cs typeface="B Nazanin" panose="00000400000000000000" pitchFamily="2" charset="-78"/>
              </a:rPr>
            </a:br>
            <a:endParaRPr lang="fa-IR" sz="9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>
                <a:cs typeface="B Nazanin" panose="00000400000000000000" pitchFamily="2" charset="-78"/>
              </a:rPr>
              <a:t>استقرار نظم و دیسیپلین و برقراری نظام در یک </a:t>
            </a:r>
            <a:r>
              <a:rPr lang="fa-IR" sz="2400" b="1" dirty="0" smtClean="0">
                <a:cs typeface="B Nazanin" panose="00000400000000000000" pitchFamily="2" charset="-78"/>
              </a:rPr>
              <a:t>سیستم: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اتفاقی </a:t>
            </a:r>
            <a:r>
              <a:rPr lang="fa-IR" sz="2000" b="1" dirty="0" smtClean="0">
                <a:cs typeface="B Nazanin" panose="00000400000000000000" pitchFamily="2" charset="-78"/>
              </a:rPr>
              <a:t>نیست! 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cs typeface="B Nazanin" panose="00000400000000000000" pitchFamily="2" charset="-78"/>
              </a:rPr>
              <a:t>کاملا جنبه مدیریتی دارد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cs typeface="B Nazanin" panose="00000400000000000000" pitchFamily="2" charset="-78"/>
              </a:rPr>
              <a:t>جدیت و برنامه ریزی می خواهد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cs typeface="B Nazanin" panose="00000400000000000000" pitchFamily="2" charset="-78"/>
              </a:rPr>
              <a:t>نظام سلسله مراتب باید در آن رعایت شود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cs typeface="B Nazanin" panose="00000400000000000000" pitchFamily="2" charset="-78"/>
              </a:rPr>
              <a:t>نظام مسئولیت و اختیارات، عملکرد و پاسخگویی می خواهد</a:t>
            </a:r>
            <a:endParaRPr lang="fa-IR" sz="2000" b="1" dirty="0">
              <a:cs typeface="B Nazanin" panose="00000400000000000000" pitchFamily="2" charset="-78"/>
            </a:endParaRP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cs typeface="B Nazanin" panose="00000400000000000000" pitchFamily="2" charset="-78"/>
              </a:rPr>
              <a:t>به قوانین، مقررات و </a:t>
            </a:r>
            <a:r>
              <a:rPr lang="fa-IR" sz="2000" b="1" dirty="0">
                <a:cs typeface="B Nazanin" panose="00000400000000000000" pitchFamily="2" charset="-78"/>
              </a:rPr>
              <a:t>جایگاههای </a:t>
            </a:r>
            <a:r>
              <a:rPr lang="fa-IR" sz="2000" b="1" dirty="0" smtClean="0">
                <a:cs typeface="B Nazanin" panose="00000400000000000000" pitchFamily="2" charset="-78"/>
              </a:rPr>
              <a:t>قانونی نباید بی توجهی شود.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lvl="0" indent="0">
              <a:lnSpc>
                <a:spcPct val="150000"/>
              </a:lnSpc>
              <a:buClr>
                <a:srgbClr val="A04DA3"/>
              </a:buClr>
              <a:buNone/>
            </a:pPr>
            <a:endParaRPr lang="fa-IR" sz="2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1800" b="1" dirty="0">
              <a:cs typeface="B Nazanin" panose="00000400000000000000" pitchFamily="2" charset="-78"/>
            </a:endParaRPr>
          </a:p>
          <a:p>
            <a:endParaRPr lang="fa-IR" sz="36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6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 algn="r">
              <a:lnSpc>
                <a:spcPct val="150000"/>
              </a:lnSpc>
              <a:spcBef>
                <a:spcPts val="300"/>
              </a:spcBef>
            </a:pPr>
            <a:r>
              <a:rPr lang="fa-IR" sz="2000" b="1" dirty="0" smtClean="0"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cs typeface="B Nazanin" panose="00000400000000000000" pitchFamily="2" charset="-78"/>
              </a:rPr>
            </a:br>
            <a:r>
              <a:rPr lang="fa-IR" sz="2000" b="1" dirty="0" smtClean="0">
                <a:cs typeface="B Nazanin" panose="00000400000000000000" pitchFamily="2" charset="-78"/>
              </a:rPr>
              <a:t>رویکرد کارشناسی به سوانح</a:t>
            </a:r>
            <a:r>
              <a:rPr lang="fa-IR" sz="2000" b="1" dirty="0">
                <a:cs typeface="B Nazanin" panose="00000400000000000000" pitchFamily="2" charset="-78"/>
              </a:rPr>
              <a:t/>
            </a:r>
            <a:br>
              <a:rPr lang="fa-IR" sz="2000" b="1" dirty="0">
                <a:cs typeface="B Nazanin" panose="00000400000000000000" pitchFamily="2" charset="-78"/>
              </a:rPr>
            </a:br>
            <a:r>
              <a:rPr lang="fa-IR" sz="2000" b="1" dirty="0" smtClean="0">
                <a:cs typeface="B Nazanin" panose="00000400000000000000" pitchFamily="2" charset="-78"/>
              </a:rPr>
              <a:t>علل و ریشه یابی سانحه فروریزش ساختمان ها</a:t>
            </a:r>
            <a:br>
              <a:rPr lang="fa-IR" sz="2000" b="1" dirty="0" smtClean="0">
                <a:cs typeface="B Nazanin" panose="00000400000000000000" pitchFamily="2" charset="-78"/>
              </a:rPr>
            </a:br>
            <a:endParaRPr lang="fa-IR" sz="9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بی توجهی به </a:t>
            </a: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رژیم</a:t>
            </a: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حقوقی مترتب بر مناسبات</a:t>
            </a:r>
            <a:endParaRPr lang="fa-I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بی توجهی به رغم اخطارهای وارده و اعلام بهنگام هشدارها توسط نهاد نظارتی و حتی رسانه ها</a:t>
            </a:r>
            <a:endParaRPr lang="fa-IR" sz="2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پرسش اساسی در چرایی این همه گستردگی بی توجهی است!</a:t>
            </a: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قابل تأمل تر آنکه پس از وقوع حادثه دردناک ساختمان متروپل آبادان، در مورد واگذاری و انجام عملیات تخریب باقیمانده ساختمان ناپایدار آن نیز، برای بار دوم سانحه در دل سانحه، بحران در دل بحران دقیقا بدلیل عدم عبرتهای معین روی داده است!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fa-IR" sz="2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1800" b="1" dirty="0">
              <a:cs typeface="B Nazanin" panose="00000400000000000000" pitchFamily="2" charset="-78"/>
            </a:endParaRPr>
          </a:p>
          <a:p>
            <a:endParaRPr lang="fa-IR" sz="36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0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 algn="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>
                <a:cs typeface="B Nazanin" panose="00000400000000000000" pitchFamily="2" charset="-78"/>
              </a:rPr>
              <a:t>تکرار سوانح ساختمانی در حد فاجعه بار توأم با تلفات </a:t>
            </a:r>
            <a:r>
              <a:rPr lang="fa-IR" sz="2400" b="1" dirty="0" smtClean="0">
                <a:cs typeface="B Nazanin" panose="00000400000000000000" pitchFamily="2" charset="-78"/>
              </a:rPr>
              <a:t>انسانی</a:t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و تداوم </a:t>
            </a:r>
            <a:r>
              <a:rPr lang="fa-IR" sz="2400" b="1" dirty="0">
                <a:cs typeface="B Nazanin" panose="00000400000000000000" pitchFamily="2" charset="-78"/>
              </a:rPr>
              <a:t>بی توجهی </a:t>
            </a:r>
            <a:r>
              <a:rPr lang="fa-IR" sz="2400" b="1" dirty="0" smtClean="0">
                <a:cs typeface="B Nazanin" panose="00000400000000000000" pitchFamily="2" charset="-78"/>
              </a:rPr>
              <a:t>با وجود عمق </a:t>
            </a:r>
            <a:r>
              <a:rPr lang="fa-IR" sz="2400" b="1" dirty="0">
                <a:cs typeface="B Nazanin" panose="00000400000000000000" pitchFamily="2" charset="-78"/>
              </a:rPr>
              <a:t>فاجعه باری</a:t>
            </a: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anose="00000400000000000000" pitchFamily="2" charset="-78"/>
              </a:rPr>
              <a:t>برخوردهای احساسی، هیجانی و نمایشی مسئولین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b="1" dirty="0">
                <a:cs typeface="B Nazanin" panose="00000400000000000000" pitchFamily="2" charset="-78"/>
              </a:rPr>
              <a:t>هجوم همه جانبه از سوی همگان بویژه مسئولین ذیربط در </a:t>
            </a:r>
            <a:r>
              <a:rPr lang="fa-IR" b="1" dirty="0" smtClean="0">
                <a:cs typeface="B Nazanin" panose="00000400000000000000" pitchFamily="2" charset="-78"/>
              </a:rPr>
              <a:t>بدو وقوع </a:t>
            </a:r>
            <a:r>
              <a:rPr lang="fa-IR" b="1" dirty="0">
                <a:cs typeface="B Nazanin" panose="00000400000000000000" pitchFamily="2" charset="-78"/>
              </a:rPr>
              <a:t>حوادث </a:t>
            </a:r>
            <a:endParaRPr lang="fa-IR" b="1" dirty="0" smtClean="0">
              <a:cs typeface="B Nazanin" panose="00000400000000000000" pitchFamily="2" charset="-78"/>
            </a:endParaRP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cs typeface="B Nazanin" panose="00000400000000000000" pitchFamily="2" charset="-78"/>
              </a:rPr>
              <a:t>مواردی </a:t>
            </a:r>
            <a:r>
              <a:rPr lang="fa-IR" b="1" dirty="0">
                <a:cs typeface="B Nazanin" panose="00000400000000000000" pitchFamily="2" charset="-78"/>
              </a:rPr>
              <a:t>نظیر برخورد با مقام شهردار در </a:t>
            </a:r>
            <a:r>
              <a:rPr lang="fa-IR" b="1" dirty="0" smtClean="0">
                <a:cs typeface="B Nazanin" panose="00000400000000000000" pitchFamily="2" charset="-78"/>
              </a:rPr>
              <a:t>صحنه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cs typeface="B Nazanin" panose="00000400000000000000" pitchFamily="2" charset="-78"/>
              </a:rPr>
              <a:t>لوله آب‏پاش آتش نشانی روی دوش شهردار تهران!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cs typeface="B Nazanin" panose="00000400000000000000" pitchFamily="2" charset="-78"/>
              </a:rPr>
              <a:t>نهایت امر هم، نسیان و به فراموشی سپرده شدن و تکرار سانحه فاجعه بار بعدی </a:t>
            </a:r>
          </a:p>
          <a:p>
            <a:pPr marL="667512" lvl="2" indent="0">
              <a:lnSpc>
                <a:spcPct val="150000"/>
              </a:lnSpc>
              <a:buNone/>
            </a:pPr>
            <a:endParaRPr lang="fa-IR" sz="28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2000" b="1" dirty="0">
              <a:cs typeface="B Nazanin" panose="00000400000000000000" pitchFamily="2" charset="-78"/>
            </a:endParaRPr>
          </a:p>
          <a:p>
            <a:endParaRPr lang="fa-IR" sz="40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 smtClean="0">
                <a:cs typeface="B Nazanin" panose="00000400000000000000" pitchFamily="2" charset="-78"/>
              </a:rPr>
              <a:t>تداوم </a:t>
            </a:r>
            <a:r>
              <a:rPr lang="fa-IR" sz="2400" b="1" dirty="0">
                <a:cs typeface="B Nazanin" panose="00000400000000000000" pitchFamily="2" charset="-78"/>
              </a:rPr>
              <a:t>بی توجهی </a:t>
            </a:r>
            <a:r>
              <a:rPr lang="fa-IR" sz="2400" b="1" dirty="0" smtClean="0">
                <a:cs typeface="B Nazanin" panose="00000400000000000000" pitchFamily="2" charset="-78"/>
              </a:rPr>
              <a:t>با وجود عمق </a:t>
            </a:r>
            <a:r>
              <a:rPr lang="fa-IR" sz="2400" b="1" dirty="0">
                <a:cs typeface="B Nazanin" panose="00000400000000000000" pitchFamily="2" charset="-78"/>
              </a:rPr>
              <a:t>فاجعه </a:t>
            </a:r>
            <a:r>
              <a:rPr lang="fa-IR" sz="2400" b="1" dirty="0" smtClean="0">
                <a:cs typeface="B Nazanin" panose="00000400000000000000" pitchFamily="2" charset="-78"/>
              </a:rPr>
              <a:t>باری</a:t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از هم پاشیدگی نظام اداری، حقوقی، مسئولیتی، پاسخگویی، توبیخ و محاکمه</a:t>
            </a:r>
            <a: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مقام مسئولی که باید پاسخگو باشد 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مقام مسئولی که باید سوال و توبیخ کند</a:t>
            </a:r>
            <a:endPara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مقام مسئولی که باید محاکمه شود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دستگاه های حاکمه و دولتی که باید توبیخ کنند و مدعی العموم شوند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دستگاه عدالت که باید  محاکمه و تا حصول نتیجه منجر به رأی عادلانه و قطعی با قید فوریت  محکمه را تشکیل و پیگیری کند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مطالبه گران حرفه ای و اجتماعی و آسیب پذیرانی که باید مطالبه گری کنند</a:t>
            </a:r>
          </a:p>
          <a:p>
            <a:pPr lvl="2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عجز و ناتوانی نهادهای مدنی، صنفی و حرفه ای </a:t>
            </a:r>
            <a:endParaRPr lang="fa-IR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endParaRPr lang="fa-I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marL="365760" lvl="0" indent="-256032" algn="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 smtClean="0">
                <a:cs typeface="B Nazanin" panose="00000400000000000000" pitchFamily="2" charset="-78"/>
              </a:rPr>
              <a:t>به </a:t>
            </a:r>
            <a:r>
              <a:rPr lang="fa-IR" sz="2400" b="1" dirty="0">
                <a:cs typeface="B Nazanin" panose="00000400000000000000" pitchFamily="2" charset="-78"/>
              </a:rPr>
              <a:t>طور جدی باید اذهان به سمت ریشه ها و دلایل و علل حکمرانی بد سوق </a:t>
            </a:r>
            <a:r>
              <a:rPr lang="fa-IR" sz="2400" b="1" dirty="0" smtClean="0">
                <a:cs typeface="B Nazanin" panose="00000400000000000000" pitchFamily="2" charset="-78"/>
              </a:rPr>
              <a:t>یابد</a:t>
            </a: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ایرادات و مسیر درست را باید در قوای حاکمه آسیب شناسی و جستجو کرد</a:t>
            </a: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800" b="1" dirty="0" smtClean="0">
                <a:cs typeface="B Nazanin" panose="00000400000000000000" pitchFamily="2" charset="-78"/>
              </a:rPr>
              <a:t>آیا ایراد می تواند صرفاً در سازمان داخلی پروژه ها باشد؟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800" b="1" dirty="0" smtClean="0">
                <a:cs typeface="B Nazanin" panose="00000400000000000000" pitchFamily="2" charset="-78"/>
              </a:rPr>
              <a:t>ویا باید در چرخه  تنظیم‏گر و تسهیل‏گر یا چرخه تخصیص درست منابع که چرخه معیوبی شده است جستجو شود؟</a:t>
            </a:r>
            <a:endParaRPr lang="en-US" sz="2800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باورپذیر نیست که علل و ریشه اصلی اینگونه حوادث صرفاً در سطح سازماندهی مهندسی پروژه ها و ایرادات خلاصه شده در منابع تخصصی آنها اعم از طراحی، اجرا یا نظارت باشد</a:t>
            </a:r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fa-IR" sz="28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2000" b="1" dirty="0">
              <a:cs typeface="B Nazanin" panose="00000400000000000000" pitchFamily="2" charset="-78"/>
            </a:endParaRPr>
          </a:p>
          <a:p>
            <a:endParaRPr lang="fa-IR" sz="40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8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marL="365760" lvl="0" indent="-256032" algn="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 smtClean="0">
                <a:cs typeface="B Nazanin" panose="00000400000000000000" pitchFamily="2" charset="-78"/>
              </a:rPr>
              <a:t>به </a:t>
            </a:r>
            <a:r>
              <a:rPr lang="fa-IR" sz="2400" b="1" dirty="0">
                <a:cs typeface="B Nazanin" panose="00000400000000000000" pitchFamily="2" charset="-78"/>
              </a:rPr>
              <a:t>طور جدی باید اذهان به سمت ریشه ها و دلایل و علل حکمرانی بد سوق </a:t>
            </a:r>
            <a:r>
              <a:rPr lang="fa-IR" sz="2400" b="1" dirty="0" smtClean="0">
                <a:cs typeface="B Nazanin" panose="00000400000000000000" pitchFamily="2" charset="-78"/>
              </a:rPr>
              <a:t>یابد</a:t>
            </a: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ایرادات و مسیر درست را باید در قوای حاکمه آسیب شناسی و جستجو کرد</a:t>
            </a: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باید بتوان </a:t>
            </a: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مسیر درست حکمرانی </a:t>
            </a:r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را در جهت اهداف ذیل بازسازی نمود: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ویرایش </a:t>
            </a: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قوانین و اصلاح </a:t>
            </a: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ساختارها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بازسازی </a:t>
            </a: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مدیریت کلان و خرد </a:t>
            </a:r>
            <a:endParaRPr lang="fa-IR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اصلاح ساز و کار بکار </a:t>
            </a: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گیری منابع انسانی کارآمد و با مهارت </a:t>
            </a: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 </a:t>
            </a: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این </a:t>
            </a: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حوزه</a:t>
            </a:r>
            <a:endParaRPr lang="en-US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fa-IR" sz="28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2000" b="1" dirty="0">
              <a:cs typeface="B Nazanin" panose="00000400000000000000" pitchFamily="2" charset="-78"/>
            </a:endParaRPr>
          </a:p>
          <a:p>
            <a:endParaRPr lang="fa-IR" sz="40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 algn="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>
                <a:cs typeface="B Nazanin" panose="00000400000000000000" pitchFamily="2" charset="-78"/>
              </a:rPr>
              <a:t>تکرار سوانح ساختمانی در حد فاجعه بار توأم با تلفات </a:t>
            </a:r>
            <a:r>
              <a:rPr lang="fa-IR" sz="2400" b="1" dirty="0" smtClean="0">
                <a:cs typeface="B Nazanin" panose="00000400000000000000" pitchFamily="2" charset="-78"/>
              </a:rPr>
              <a:t>انسانی</a:t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کام مرگ و بی بها بودن جان عزیز انسان در جوامع توسعه نیافته</a:t>
            </a: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فروریزش </a:t>
            </a: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بخش عمده ساختمان 12 طبقه جدیدالاحداث </a:t>
            </a: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متروپل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ساختمان </a:t>
            </a: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17 طبقه </a:t>
            </a:r>
            <a:r>
              <a:rPr lang="fa-IR" sz="20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پلاسکو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سانحه </a:t>
            </a: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ساختمان سینا </a:t>
            </a:r>
            <a:r>
              <a:rPr lang="fa-IR" sz="20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اطهر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سوانح و حوادث کارگاهی متعدد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>
                <a:solidFill>
                  <a:prstClr val="black"/>
                </a:solidFill>
                <a:cs typeface="B Nazanin" panose="00000400000000000000" pitchFamily="2" charset="-78"/>
              </a:rPr>
              <a:t>گودبرداری </a:t>
            </a:r>
            <a:r>
              <a:rPr lang="fa-IR" sz="20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های پرخطر و گودهای رها شده و سوانح فروریزش های مستحدثات و ساختمان های همجوار آنها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سایر موارد که می توان برشمرد ... که منتهی به از دست رفتن جان کثیری از شهروندان شده است.</a:t>
            </a:r>
            <a:endParaRPr lang="fa-IR" sz="20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1600" b="1" dirty="0">
              <a:cs typeface="B Nazanin" panose="00000400000000000000" pitchFamily="2" charset="-78"/>
            </a:endParaRPr>
          </a:p>
          <a:p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7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 algn="r">
              <a:spcBef>
                <a:spcPts val="300"/>
              </a:spcBef>
            </a:pPr>
            <a:r>
              <a:rPr lang="fa-IR" sz="2400" b="1" dirty="0">
                <a:cs typeface="B Nazanin" panose="00000400000000000000" pitchFamily="2" charset="-78"/>
              </a:rPr>
              <a:t>پی آمدهای ناکارآمدی و حکمرانی </a:t>
            </a:r>
            <a:r>
              <a:rPr lang="fa-IR" sz="2400" b="1" dirty="0" smtClean="0">
                <a:cs typeface="B Nazanin" panose="00000400000000000000" pitchFamily="2" charset="-78"/>
              </a:rPr>
              <a:t>بد</a:t>
            </a:r>
            <a:br>
              <a:rPr lang="fa-IR" sz="2400" b="1" dirty="0" smtClean="0">
                <a:cs typeface="B Nazanin" panose="00000400000000000000" pitchFamily="2" charset="-78"/>
              </a:rPr>
            </a:b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anose="00000400000000000000" pitchFamily="2" charset="-78"/>
              </a:rPr>
              <a:t>همان اشکالات </a:t>
            </a:r>
            <a:r>
              <a:rPr lang="fa-IR" sz="2400" b="1" dirty="0">
                <a:cs typeface="B Nazanin" panose="00000400000000000000" pitchFamily="2" charset="-78"/>
              </a:rPr>
              <a:t>بنیادین که در فضای </a:t>
            </a:r>
            <a:r>
              <a:rPr lang="fa-IR" sz="2400" b="1" dirty="0" smtClean="0">
                <a:cs typeface="B Nazanin" panose="00000400000000000000" pitchFamily="2" charset="-78"/>
              </a:rPr>
              <a:t>سیاسی و سیاستگذاری های </a:t>
            </a:r>
            <a:r>
              <a:rPr lang="fa-IR" sz="2400" b="1" dirty="0">
                <a:cs typeface="B Nazanin" panose="00000400000000000000" pitchFamily="2" charset="-78"/>
              </a:rPr>
              <a:t>ما حاکم </a:t>
            </a:r>
            <a:r>
              <a:rPr lang="fa-IR" sz="2400" b="1" dirty="0" smtClean="0">
                <a:cs typeface="B Nazanin" panose="00000400000000000000" pitchFamily="2" charset="-78"/>
              </a:rPr>
              <a:t>است، </a:t>
            </a:r>
            <a:r>
              <a:rPr lang="fa-IR" sz="2400" b="1" dirty="0">
                <a:cs typeface="B Nazanin" panose="00000400000000000000" pitchFamily="2" charset="-78"/>
              </a:rPr>
              <a:t>در فضای </a:t>
            </a:r>
            <a:r>
              <a:rPr lang="fa-IR" sz="2400" b="1" dirty="0" smtClean="0">
                <a:cs typeface="B Nazanin" panose="00000400000000000000" pitchFamily="2" charset="-78"/>
              </a:rPr>
              <a:t>ساختمان سازی و به عبارتی صنعت ساختمان </a:t>
            </a:r>
            <a:r>
              <a:rPr lang="fa-IR" sz="2400" b="1" dirty="0">
                <a:cs typeface="B Nazanin" panose="00000400000000000000" pitchFamily="2" charset="-78"/>
              </a:rPr>
              <a:t>هم به نوعی وجود دارد. </a:t>
            </a:r>
          </a:p>
          <a:p>
            <a:pPr lvl="1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حافظه و کارنامه حرفه ای برای عملکرد ها وجود ندارد</a:t>
            </a: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</a:p>
          <a:p>
            <a:pPr lvl="1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فقدان نظام پاسخگویی و عدم استقلال و اقتدار نهاد نظارتی</a:t>
            </a:r>
          </a:p>
          <a:p>
            <a:pPr lvl="1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فقدان نظام شایستگی/شایسته سالاری</a:t>
            </a:r>
            <a:endParaRPr lang="fa-IR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365760" lvl="1" indent="0">
              <a:lnSpc>
                <a:spcPct val="150000"/>
              </a:lnSpc>
              <a:buClr>
                <a:srgbClr val="A04DA3"/>
              </a:buCl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1"/>
            <a:endParaRPr lang="fa-I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 algn="r">
              <a:spcBef>
                <a:spcPts val="300"/>
              </a:spcBef>
            </a:pPr>
            <a:r>
              <a:rPr lang="fa-IR" sz="2400" b="1" dirty="0">
                <a:cs typeface="B Nazanin" panose="00000400000000000000" pitchFamily="2" charset="-78"/>
              </a:rPr>
              <a:t>پی آمدهای ناکارآمدی و حکمرانی </a:t>
            </a:r>
            <a:r>
              <a:rPr lang="fa-IR" sz="2400" b="1" dirty="0" smtClean="0">
                <a:cs typeface="B Nazanin" panose="00000400000000000000" pitchFamily="2" charset="-78"/>
              </a:rPr>
              <a:t>بد</a:t>
            </a:r>
            <a:br>
              <a:rPr lang="fa-IR" sz="2400" b="1" dirty="0" smtClean="0">
                <a:cs typeface="B Nazanin" panose="00000400000000000000" pitchFamily="2" charset="-78"/>
              </a:rPr>
            </a:b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از مهمترین عناصر ساختمان‏سازی 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مجری ذیصلاح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است. </a:t>
            </a:r>
          </a:p>
          <a:p>
            <a:pPr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مجری ذیصلاح در پروانه شهرسازی ثبت نمی‏شود. </a:t>
            </a:r>
          </a:p>
          <a:p>
            <a:pPr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مجری یا صوری است یا بدور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از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هرگونه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صلاحیت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سنجی، ارزیابی فنی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و الزام به مدارک و سوابق معتبر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و مستند به کار ساختمان سازی مشغول است.</a:t>
            </a:r>
          </a:p>
          <a:p>
            <a:pPr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ساختمانها با عدول از نقشه های ضمیمه پروانه ساختمانها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ساخته میشوند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</a:p>
          <a:p>
            <a:pPr lvl="1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ناظر یا منفعل می شود</a:t>
            </a:r>
          </a:p>
          <a:p>
            <a:pPr lvl="1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یا وارد تبانی و مناسبات مفسده انگیز می شود </a:t>
            </a:r>
          </a:p>
          <a:p>
            <a:pPr marL="0" lvl="0" indent="0" algn="just">
              <a:lnSpc>
                <a:spcPct val="150000"/>
              </a:lnSpc>
              <a:buClr>
                <a:srgbClr val="A04DA3"/>
              </a:buClr>
              <a:buNone/>
            </a:pPr>
            <a:endParaRPr lang="en-US" sz="1800" b="1" dirty="0">
              <a:cs typeface="B Nazanin" panose="00000400000000000000" pitchFamily="2" charset="-78"/>
            </a:endParaRPr>
          </a:p>
          <a:p>
            <a:pPr algn="just"/>
            <a:endParaRPr lang="fa-IR" sz="36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0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56032" algn="r">
              <a:spcBef>
                <a:spcPts val="300"/>
              </a:spcBef>
            </a:pPr>
            <a:r>
              <a:rPr lang="fa-IR" sz="2400" b="1" dirty="0">
                <a:cs typeface="B Nazanin" panose="00000400000000000000" pitchFamily="2" charset="-78"/>
              </a:rPr>
              <a:t>پی آمدهای ناکارآمدی و حکمرانی </a:t>
            </a:r>
            <a:r>
              <a:rPr lang="fa-IR" sz="2400" b="1" dirty="0" smtClean="0">
                <a:cs typeface="B Nazanin" panose="00000400000000000000" pitchFamily="2" charset="-78"/>
              </a:rPr>
              <a:t>بد</a:t>
            </a:r>
            <a:br>
              <a:rPr lang="fa-IR" sz="2400" b="1" dirty="0" smtClean="0">
                <a:cs typeface="B Nazanin" panose="00000400000000000000" pitchFamily="2" charset="-78"/>
              </a:rPr>
            </a:b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نه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شهرداری نه وزارت خانه و نه هیچ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نهاد دیگری، آنگونه که شایسته و بایسته است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به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مسائل حساس نیستند!</a:t>
            </a:r>
          </a:p>
          <a:p>
            <a:pPr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دوره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ساختمان سازی سنتی اجدادی ما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هنوز در یک جاهایی تغییر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نکرده و هرکس که اراده کند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می‏شود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ساختمان ساز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تا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وقتی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مجری ساختمان یک شخص صلاحیت دار نباشد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و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سوابق تک تک کارهایش در کارنامه اش ضبط نشود </a:t>
            </a:r>
            <a:r>
              <a:rPr lang="fa-IR" sz="2400" b="1" dirty="0" smtClean="0">
                <a:cs typeface="B Nazanin" panose="00000400000000000000" pitchFamily="2" charset="-78"/>
              </a:rPr>
              <a:t>و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تا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حیات و ممات حرفه ای اش در گرو عملکردش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نباشد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.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وضع به همین منوال خواهد بود!</a:t>
            </a:r>
            <a:endParaRPr lang="fa-IR" sz="2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1800" b="1" dirty="0">
              <a:cs typeface="B Nazanin" panose="00000400000000000000" pitchFamily="2" charset="-78"/>
            </a:endParaRPr>
          </a:p>
          <a:p>
            <a:pPr algn="just"/>
            <a:endParaRPr lang="fa-IR" sz="36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754" y="1124744"/>
            <a:ext cx="6840760" cy="4849899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تأملی دیگر در رخداد متروپل</a:t>
            </a:r>
            <a:br>
              <a:rPr lang="fa-I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سرگذشت پژوهی فروریزش ساختمان متروپل آبادان در 2 خرداد </a:t>
            </a:r>
            <a:r>
              <a:rPr lang="fa-I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1401</a:t>
            </a:r>
            <a:br>
              <a:rPr lang="fa-I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مجموعه ای از عوامل در هم تنیده</a:t>
            </a:r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   GAP-GPT </a:t>
            </a:r>
            <a:r>
              <a:rPr lang="fa-I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گپ جی پی تی</a:t>
            </a:r>
            <a:br>
              <a:rPr lang="fa-I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چت با هوش مصنوعی و کشف خرد جمعی در این مورد</a:t>
            </a:r>
            <a:r>
              <a:rPr lang="fa-I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https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gapgpt.app/share/8cd68fe5-7612-48a2-801d-55d018fa54ef</a:t>
            </a:r>
            <a:r>
              <a:rPr lang="fa-I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2519214" cy="5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" y="28427"/>
            <a:ext cx="2317998" cy="49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ریشه اصلی و آسیب‌شناسی حادثه تلخ فروریزش ساختمان متروپل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آبادان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این حادثه از </a:t>
            </a: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منظر نظام اداری و رژیم حقوقی حاکم بر آن، معلول مجموعه‌ای از عوامل در هم تنیده است که می‌توان آن‌ها را به شرح ذیل دسته بندی کرد: </a:t>
            </a:r>
            <a:endParaRPr lang="fa-I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فساد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سیستمی: </a:t>
            </a:r>
            <a:r>
              <a:rPr lang="fa-I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فساد </a:t>
            </a:r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گسترده و ریشه‌دار در نظام اداری، شهرداری، نظام مهندسی و سایر نهادهای مرتبط. این فساد باعث می‌شود تا مقررات نادیده گرفته شوند، تخلفات چشم‌پوشی شوند و منافع شخصی بر منافع عمومی ترجیح داده شوند.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فساد </a:t>
            </a: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اداری و تبانی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  <a:r>
              <a:rPr lang="fa-IR" sz="1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یکی از مهم‌ترین عوامل، وجود فساد در سطوح مختلف اداری و تبانی بین برخی از کارکنان شهرداری، نظام مهندسی، و مالک یا سازندگان ساختمان بوده است. این فساد باعث شده تا مقررات و ضوابط ساختمانی به درستی اجرا نشوند و تخلفات چشم‌پوشی شوند</a:t>
            </a:r>
            <a:r>
              <a:rPr lang="fa-IR" sz="1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  <a:endParaRPr lang="fa-IR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3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فرو ریختن ساختمان متروپل آبادان، از منظر نظام اداری و رژیم حقوقی حاکم بر آن، معلول مجموعه‌ای از عوامل در هم تنیده است که می‌توان آن‌ها را به شرح ذیل دسته بندی کرد: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تخلفات ساختمانی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گسترده: </a:t>
            </a:r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ساخت </a:t>
            </a: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 ساز غیرمجاز، تغییر کاربری غیرقانونی، عدم رعایت مقررات ملی ساختمان، استفاده از مصالح نامرغوب، و ساخت طبقات اضافی بدون مجوز</a:t>
            </a:r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</a:p>
          <a:p>
            <a:pPr marL="0" lvl="0" indent="0" algn="just">
              <a:lnSpc>
                <a:spcPct val="200000"/>
              </a:lnSpc>
              <a:buClr>
                <a:srgbClr val="0BD0D9"/>
              </a:buClr>
              <a:buNone/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تخلفات ساختمانی: </a:t>
            </a:r>
            <a:r>
              <a:rPr lang="fa-IR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عدم </a:t>
            </a:r>
            <a:r>
              <a:rPr lang="fa-IR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رعایت استانداردهای فنی و ایمنی در ساخت ساختمان متروپل، از جمله تخلفات ساختمانی بوده که به وقوع این حادثه منجر شده است</a:t>
            </a:r>
            <a:r>
              <a:rPr lang="fa-IR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</a:p>
          <a:p>
            <a:pPr marL="0" lvl="0" indent="0" algn="just">
              <a:lnSpc>
                <a:spcPct val="200000"/>
              </a:lnSpc>
              <a:buClr>
                <a:srgbClr val="0BD0D9"/>
              </a:buClr>
              <a:buNone/>
            </a:pP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فقدان مدیریت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یکپارچه: </a:t>
            </a:r>
            <a:r>
              <a:rPr lang="fa-I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عدم </a:t>
            </a:r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هماهنگی و همکاری بین نهادهای مختلف مرتبط با ساخت و ساز، مانند شهرداری، نظام مهندسی، آتش‌نشانی، و سایر سازمان‌های دولتی.</a:t>
            </a:r>
            <a:endParaRPr lang="fa-IR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نظام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اداری و رژیم حقوقی حاکم بر 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ساخت و ساز شهری،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معلول مجموعه‌ای از عوامل در هم تنیده </a:t>
            </a:r>
            <a:endParaRPr lang="fa-I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200000"/>
              </a:lnSpc>
              <a:buClr>
                <a:srgbClr val="A04DA3"/>
              </a:buClr>
              <a:buNone/>
            </a:pP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ضعف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قوانین و مقررات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  <a:r>
              <a:rPr lang="fa-I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برخی از کارشناسان معتقدند که قوانین و مقررات موجود در زمینه ساخت و ساز، کافی و کارآمد نیستند و نیاز به بازنگری و اصلاح دارند. </a:t>
            </a:r>
            <a:endParaRPr lang="fa-I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200000"/>
              </a:lnSpc>
              <a:buClr>
                <a:srgbClr val="A04DA3"/>
              </a:buClr>
              <a:buNone/>
            </a:pPr>
            <a:r>
              <a:rPr lang="fa-I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همچنین</a:t>
            </a:r>
            <a:r>
              <a:rPr lang="fa-I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، عدم وجود ضمانت اجرای قوی برای برخورد با متخلفان، از دیگر ضعف‌های قانونی است</a:t>
            </a:r>
            <a:r>
              <a:rPr lang="fa-I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</a:p>
          <a:p>
            <a:pPr marL="0" lvl="0" indent="0" algn="just">
              <a:lnSpc>
                <a:spcPct val="200000"/>
              </a:lnSpc>
              <a:buClr>
                <a:srgbClr val="0BD0D9"/>
              </a:buClr>
              <a:buNone/>
            </a:pPr>
            <a:r>
              <a:rPr lang="fa-I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ضعف نظارت: </a:t>
            </a:r>
            <a:r>
              <a:rPr lang="fa-IR" sz="1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نظارت ناکافی و غیر مؤثر بر اجرای صحیح مقررات ملی ساختمان و ضوابط شهرسازی، از دیگر عوامل مؤثر در این حادثه بوده است. این ضعف نظارت، ناشی از کمبود نیروی متخصص، عدم استقلال ناظران، و وجود روابط ناسالم بین ناظران و سازندگان بوده است.</a:t>
            </a:r>
            <a:endParaRPr lang="en-US" sz="19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200000"/>
              </a:lnSpc>
              <a:buClr>
                <a:srgbClr val="A04DA3"/>
              </a:buClr>
              <a:buNone/>
            </a:pPr>
            <a:endParaRPr lang="fa-IR" sz="19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0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نظام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اداری و رژیم حقوقی حاکم بر 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ساخت و ساز شهری،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معلول مجموعه‌ای از عوامل در هم تنیده </a:t>
            </a:r>
            <a:endParaRPr lang="fa-I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عدم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شفافیت: </a:t>
            </a:r>
            <a:r>
              <a:rPr lang="fa-I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عدم </a:t>
            </a: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شفافیت در فرایند صدور مجوزها، نظارت‌ها و تصمیم‌گیری‌ها.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عدم </a:t>
            </a: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پاسخگویی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 </a:t>
            </a: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عدم وجود سازوکار مناسب برای پاسخگویی مسئولان و متولیان امر، باعث </a:t>
            </a:r>
            <a:r>
              <a:rPr lang="fa-I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شده </a:t>
            </a: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تا تخلفات و سوء مدیریت‌ها پیگیری نشوند و افراد خاطی مجازات نشوند</a:t>
            </a:r>
            <a:r>
              <a:rPr lang="fa-I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فرهنگ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سهل‌انگاری و بی‌توجهی به 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ایمنی: </a:t>
            </a:r>
            <a:r>
              <a:rPr lang="fa-I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بی‌توجهی </a:t>
            </a:r>
            <a:r>
              <a:rPr lang="fa-I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به مسائل ایمنی در فرایند ساخت و ساز، عدم استفاده از تجهیزات ایمنی مناسب، و عدم آموزش کافی کارگران و مهندسان.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نظام اداری و رژیم حقوقی حاکم بر ساخت و ساز شهری، معلول مجموعه‌ای از عوامل در هم تنیده </a:t>
            </a:r>
          </a:p>
          <a:p>
            <a:pPr marL="0" lvl="0" indent="0" algn="just">
              <a:lnSpc>
                <a:spcPct val="200000"/>
              </a:lnSpc>
              <a:buClr>
                <a:srgbClr val="A04DA3"/>
              </a:buClr>
              <a:buNone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به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طور خلاصه، می‌توان گفت که فرو ریختن ساختمان متروپل آبادان، نتیجه یک سیستم معیوب و ناکارآمد است که در آن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فساد، ضعف نظارت، تخلفات ساختمانی، ضعف قوانین و مقررات، و عدم پاسخگویی،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دست به دست هم داده‌اند تا این فاجعه رخ دهد.</a:t>
            </a:r>
            <a:endParaRPr lang="fa-IR" sz="19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3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758" y="524319"/>
            <a:ext cx="8229600" cy="938368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آسیب‏شناسی</a:t>
            </a:r>
            <a:b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>
                <a:cs typeface="B Nazanin" panose="00000400000000000000" pitchFamily="2" charset="-78"/>
              </a:rPr>
              <a:t>تضعیف اعتماد </a:t>
            </a:r>
            <a:r>
              <a:rPr lang="fa-IR" sz="2400" b="1" dirty="0" smtClean="0">
                <a:cs typeface="B Nazanin" panose="00000400000000000000" pitchFamily="2" charset="-78"/>
              </a:rPr>
              <a:t>عمومی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anose="00000400000000000000" pitchFamily="2" charset="-78"/>
              </a:rPr>
              <a:t>افزایش </a:t>
            </a:r>
            <a:r>
              <a:rPr lang="fa-IR" sz="2400" b="1" dirty="0">
                <a:cs typeface="B Nazanin" panose="00000400000000000000" pitchFamily="2" charset="-78"/>
              </a:rPr>
              <a:t>خطرات جانی و مالی برای </a:t>
            </a:r>
            <a:r>
              <a:rPr lang="fa-IR" sz="2400" b="1" dirty="0" smtClean="0">
                <a:cs typeface="B Nazanin" panose="00000400000000000000" pitchFamily="2" charset="-78"/>
              </a:rPr>
              <a:t>شهروندان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anose="00000400000000000000" pitchFamily="2" charset="-78"/>
              </a:rPr>
              <a:t>ایجاد </a:t>
            </a:r>
            <a:r>
              <a:rPr lang="fa-IR" sz="2400" b="1" dirty="0">
                <a:cs typeface="B Nazanin" panose="00000400000000000000" pitchFamily="2" charset="-78"/>
              </a:rPr>
              <a:t>زمینه برای تکرار حوادث </a:t>
            </a:r>
            <a:r>
              <a:rPr lang="fa-IR" sz="2400" b="1" dirty="0" smtClean="0">
                <a:cs typeface="B Nazanin" panose="00000400000000000000" pitchFamily="2" charset="-78"/>
              </a:rPr>
              <a:t>مشابه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>
                <a:cs typeface="B Nazanin" panose="00000400000000000000" pitchFamily="2" charset="-78"/>
              </a:rPr>
              <a:t>عدم شناسایی و رفع تخلفات </a:t>
            </a:r>
            <a:r>
              <a:rPr lang="fa-IR" sz="2400" b="1" dirty="0" smtClean="0">
                <a:cs typeface="B Nazanin" panose="00000400000000000000" pitchFamily="2" charset="-78"/>
              </a:rPr>
              <a:t>ساختمانی بطور سیستمی و اعمال حاکمیتی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anose="00000400000000000000" pitchFamily="2" charset="-78"/>
              </a:rPr>
              <a:t>عدم </a:t>
            </a:r>
            <a:r>
              <a:rPr lang="fa-IR" sz="2400" b="1" dirty="0">
                <a:cs typeface="B Nazanin" panose="00000400000000000000" pitchFamily="2" charset="-78"/>
              </a:rPr>
              <a:t>رعایت استانداردهای </a:t>
            </a:r>
            <a:r>
              <a:rPr lang="fa-IR" sz="2400" b="1" dirty="0" smtClean="0">
                <a:cs typeface="B Nazanin" panose="00000400000000000000" pitchFamily="2" charset="-78"/>
              </a:rPr>
              <a:t>ایمنی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anose="00000400000000000000" pitchFamily="2" charset="-78"/>
              </a:rPr>
              <a:t>افزایش </a:t>
            </a:r>
            <a:r>
              <a:rPr lang="fa-IR" sz="2400" b="1" dirty="0">
                <a:cs typeface="B Nazanin" panose="00000400000000000000" pitchFamily="2" charset="-78"/>
              </a:rPr>
              <a:t>احتمال بروز حوادث </a:t>
            </a:r>
            <a:r>
              <a:rPr lang="fa-IR" sz="2400" b="1" dirty="0" smtClean="0">
                <a:cs typeface="B Nazanin" panose="00000400000000000000" pitchFamily="2" charset="-78"/>
              </a:rPr>
              <a:t>ناگوار</a:t>
            </a:r>
            <a:endParaRPr lang="fa-IR" sz="2400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از بین رفتن سرمایه‌های </a:t>
            </a:r>
            <a:r>
              <a:rPr lang="fa-IR" sz="2400" b="1" dirty="0" smtClean="0">
                <a:cs typeface="B Nazanin" panose="00000400000000000000" pitchFamily="2" charset="-78"/>
              </a:rPr>
              <a:t>ملی</a:t>
            </a:r>
            <a:endParaRPr lang="fa-IR" sz="2400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fa-IR" sz="2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1800" b="1" dirty="0">
              <a:cs typeface="B Nazanin" panose="00000400000000000000" pitchFamily="2" charset="-78"/>
            </a:endParaRPr>
          </a:p>
          <a:p>
            <a:endParaRPr lang="fa-IR" sz="36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3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marL="365760" lvl="0" indent="-256032" algn="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/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عامل </a:t>
            </a:r>
            <a:r>
              <a:rPr lang="fa-IR" sz="2400" b="1" dirty="0">
                <a:cs typeface="B Nazanin" panose="00000400000000000000" pitchFamily="2" charset="-78"/>
              </a:rPr>
              <a:t>های فنی </a:t>
            </a:r>
            <a:r>
              <a:rPr lang="fa-IR" sz="2400" b="1" dirty="0" smtClean="0">
                <a:cs typeface="B Nazanin" panose="00000400000000000000" pitchFamily="2" charset="-78"/>
              </a:rPr>
              <a:t>و خدمات مهندسی</a:t>
            </a: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>آیا مسئله ایران کمبود دانش تخصصی و فقدان نیروی انسانی </a:t>
            </a:r>
            <a:r>
              <a:rPr lang="fa-IR" sz="2400" b="1" dirty="0" smtClean="0">
                <a:cs typeface="B Nazanin" panose="00000400000000000000" pitchFamily="2" charset="-78"/>
              </a:rPr>
              <a:t>ماهر </a:t>
            </a:r>
            <a:r>
              <a:rPr lang="fa-IR" sz="2400" b="1" dirty="0">
                <a:cs typeface="B Nazanin" panose="00000400000000000000" pitchFamily="2" charset="-78"/>
              </a:rPr>
              <a:t>است؟</a:t>
            </a:r>
            <a:br>
              <a:rPr lang="fa-IR" sz="2400" b="1" dirty="0">
                <a:cs typeface="B Nazanin" panose="00000400000000000000" pitchFamily="2" charset="-78"/>
              </a:rPr>
            </a:b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عامل های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فنی و ایرادات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مهندسی </a:t>
            </a:r>
            <a:endParaRPr lang="fa-IR" sz="2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نقاط ضعف سازه ای و پی سازی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ریشه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احتمالی نقصان در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طراحی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نبودن نیروی متخصص برای ارائه کیفیت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ساخت و اجرا و خدمات مهندسی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مطرح است؟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که البته در جای خود باید با دقت نظر کارشناسانه به آن توجه نمود و به اصلاح آن پرداخت</a:t>
            </a:r>
            <a:endParaRPr lang="en-US" sz="1800" b="1" dirty="0">
              <a:cs typeface="B Nazanin" panose="00000400000000000000" pitchFamily="2" charset="-78"/>
            </a:endParaRPr>
          </a:p>
          <a:p>
            <a:endParaRPr lang="fa-IR" sz="36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1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758" y="524319"/>
            <a:ext cx="8229600" cy="938368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آسیب‏شناسی از نظر بحران ناکارآمدی سیستم</a:t>
            </a:r>
            <a:b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ایجاد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زمینه برای تفسیرهای گوناگون از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قوانین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عدم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بازدارندگی از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تخلفات</a:t>
            </a:r>
            <a:endParaRPr lang="fa-IR" sz="2400" b="1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عدم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امکان برخورد مؤثر با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متخلفان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افزایش احتمال وقوع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فساد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عدم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امکان نظارت عمومی بر عملکرد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مسئولان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عدم </a:t>
            </a: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امکان مجازات افراد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خاطی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>
                <a:solidFill>
                  <a:prstClr val="black"/>
                </a:solidFill>
                <a:cs typeface="B Nazanin" panose="00000400000000000000" pitchFamily="2" charset="-78"/>
              </a:rPr>
              <a:t>تداخل وظایف، موازی‌کاری، عدم تبادل اطلاعات، و کاهش کارایی فرایند ساخت و 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ساز</a:t>
            </a:r>
            <a:endParaRPr lang="fa-IR" sz="24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1800" b="1" dirty="0">
              <a:cs typeface="B Nazanin" panose="00000400000000000000" pitchFamily="2" charset="-78"/>
            </a:endParaRPr>
          </a:p>
          <a:p>
            <a:endParaRPr lang="fa-IR" sz="36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9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758" y="764704"/>
            <a:ext cx="8229600" cy="938368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آسیب‏شناسی از نظر آثار فنی</a:t>
            </a:r>
            <a:b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118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کاهش کیفیت ساخت و </a:t>
            </a: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ساز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کاهش </a:t>
            </a: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استحکام و ایمنی </a:t>
            </a: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ساختمان‌ها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افزایش </a:t>
            </a: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بار وارده بر </a:t>
            </a: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سازه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تغییر </a:t>
            </a: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رفتار سازه‌ای </a:t>
            </a: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ساختمان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افزایش </a:t>
            </a: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خطر </a:t>
            </a: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فروریزش</a:t>
            </a:r>
            <a:endParaRPr lang="fa-I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lvl="0" indent="0">
              <a:lnSpc>
                <a:spcPct val="150000"/>
              </a:lnSpc>
              <a:buClr>
                <a:srgbClr val="A04DA3"/>
              </a:buClr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6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8028384" y="0"/>
            <a:ext cx="1115616" cy="6858000"/>
          </a:xfrm>
          <a:prstGeom prst="rect">
            <a:avLst/>
          </a:prstGeom>
          <a:solidFill>
            <a:srgbClr val="4E8CB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4744"/>
            <a:ext cx="9144000" cy="5040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28878" y="1124744"/>
            <a:ext cx="1115122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4624"/>
            <a:ext cx="951249" cy="991794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83568" y="1187460"/>
            <a:ext cx="70567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solidFill>
                  <a:prstClr val="black"/>
                </a:solidFill>
                <a:cs typeface="B Titr" panose="00000700000000000000" pitchFamily="2" charset="-78"/>
              </a:rPr>
              <a:t>آسیب شناسی و ریشه یابی علل بروز پدیده گودهای رها شده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700808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عدم توجه به تاب آوری شهر از منظر قابلیت بارگذاری در دو حوزه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معماری و شهرسازی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ژئوتکنیک و مکانیک خاک 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افزایش بی رویه و بی حد و مرز تراکم های زیرزمینی</a:t>
            </a:r>
            <a:endParaRPr lang="en-US" sz="20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رها شدگی گودها به دودلیل عمده 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حقوقی (اختلافات ذینفان پروژه)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مشکلات مالی ( کسری بودجه و عدم پیش بینی لازم در تأمین نیازهای مالی پروژه)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توقف کوتاه مدت گودها به علت ایرادهای فنی و تغییرات نقشه 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عدم ایجاد یکپارچگی در میان مسئولیت ها و مدیریت طرح</a:t>
            </a:r>
          </a:p>
        </p:txBody>
      </p:sp>
    </p:spTree>
    <p:extLst>
      <p:ext uri="{BB962C8B-B14F-4D97-AF65-F5344CB8AC3E}">
        <p14:creationId xmlns:p14="http://schemas.microsoft.com/office/powerpoint/2010/main" val="38402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بررسی آماری حوادث گودبرداری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مطابق آمار اعلامی </a:t>
            </a:r>
            <a:r>
              <a:rPr lang="fa-IR" sz="2000" b="1" dirty="0" smtClean="0">
                <a:cs typeface="B Nazanin" panose="00000400000000000000" pitchFamily="2" charset="-78"/>
              </a:rPr>
              <a:t>از آذرماه </a:t>
            </a:r>
            <a:r>
              <a:rPr lang="fa-IR" sz="2000" b="1" dirty="0" smtClean="0">
                <a:cs typeface="B Nazanin" panose="00000400000000000000" pitchFamily="2" charset="-78"/>
              </a:rPr>
              <a:t>1399 </a:t>
            </a:r>
            <a:r>
              <a:rPr lang="fa-IR" sz="2000" b="1" dirty="0" smtClean="0">
                <a:cs typeface="B Nazanin" panose="00000400000000000000" pitchFamily="2" charset="-78"/>
              </a:rPr>
              <a:t>: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lv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شهر تهران 300 گود رها شده و 100 گود خطرناک دارد.</a:t>
            </a:r>
          </a:p>
          <a:p>
            <a:pPr lv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تنها </a:t>
            </a:r>
            <a:r>
              <a:rPr lang="fa-IR" sz="2000" b="1" dirty="0" smtClean="0">
                <a:cs typeface="B Nazanin" panose="00000400000000000000" pitchFamily="2" charset="-78"/>
              </a:rPr>
              <a:t>در منطقه 22 تهران 33 گود رها شده شناسایی شده است که 18 مورد از آن در لیست گودهای پرخطر قرار دارند. 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براساس آسیب شناسی وقوع سوانح ریزش گودبرداری های شهری در تهران و مدیریت ریسک، حدود 90% ریزش ها مربوط به گودهایی است که عمق آنها کمتر از دو طبقه است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موارد خردی که رسانه ای نمی شوند ولیکن آثار مخرب اجتماعی آنها بی رویه است.</a:t>
            </a: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3" y="470747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61401"/>
            <a:ext cx="1080120" cy="62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78" y="476672"/>
            <a:ext cx="1223268" cy="61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8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8229600" cy="1066800"/>
          </a:xfrm>
        </p:spPr>
        <p:txBody>
          <a:bodyPr>
            <a:normAutofit fontScale="90000"/>
          </a:bodyPr>
          <a:lstStyle/>
          <a:p>
            <a:pPr marL="109728" lvl="0" algn="ctr">
              <a:lnSpc>
                <a:spcPct val="150000"/>
              </a:lnSpc>
              <a:spcBef>
                <a:spcPts val="300"/>
              </a:spcBef>
            </a:pPr>
            <a:r>
              <a:rPr lang="fa-I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B Nazanin" panose="00000400000000000000" pitchFamily="2" charset="-78"/>
              </a:rPr>
              <a:t>با سپاس از توجه شما</a:t>
            </a:r>
            <a:br>
              <a:rPr lang="fa-I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B Nazanin" panose="00000400000000000000" pitchFamily="2" charset="-78"/>
              </a:rPr>
            </a:br>
            <a:r>
              <a:rPr lang="fa-I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B Nazanin" panose="00000400000000000000" pitchFamily="2" charset="-78"/>
              </a:rPr>
              <a:t>حسین احمدی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7363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برای جلوگیری از تکرار چنین حوادثی، لازم است تا این ریشه‌ها و آسیب‌ها به طور جدی مورد توجه قرار گیرند و اقدامات اصلاحی لازم در تمامی سطوح انجام شود.</a:t>
            </a:r>
          </a:p>
          <a:p>
            <a:pPr algn="just">
              <a:lnSpc>
                <a:spcPct val="200000"/>
              </a:lnSpc>
            </a:pPr>
            <a:endParaRPr lang="fa-I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76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2016224"/>
          </a:xfrm>
        </p:spPr>
        <p:txBody>
          <a:bodyPr>
            <a:noAutofit/>
          </a:bodyPr>
          <a:lstStyle/>
          <a:p>
            <a:pPr marL="365760" lvl="0" indent="-256032" algn="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برخی نکات حائز اهمیت در رویداد سانحه متروپل</a:t>
            </a:r>
            <a:b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اتفاقی یا غیر اتفاقی بودن سوانح</a:t>
            </a:r>
            <a:b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قابل پیشگیری بودن بسیاری از سوانح</a:t>
            </a:r>
            <a:b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3276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1- بدیهی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است این حادثه از زمره اتفاقات پیش بینی نشده وخارج از انتظار نظیر حوادث طبیعی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نبوده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است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2- چرا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علی رغم اعلام تخلف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ساختمانی،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پیشگیری از این سانحه بعمل نیامده است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؟!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شواهد </a:t>
            </a: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مبنی بر هشدارهای غیر </a:t>
            </a: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رسمی، </a:t>
            </a: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رسانه ای و اخطارهای رسمی از سوی ناظر و سازمان نظام مهندسی ساختمان آبادان به </a:t>
            </a: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شهرداری در سوابق مطرح است.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a-I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just"/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465709"/>
          </a:xfrm>
        </p:spPr>
        <p:txBody>
          <a:bodyPr>
            <a:noAutofit/>
          </a:bodyPr>
          <a:lstStyle/>
          <a:p>
            <a:pPr marL="365760" lvl="0" indent="-256032" algn="r">
              <a:lnSpc>
                <a:spcPct val="150000"/>
              </a:lnSpc>
              <a:spcBef>
                <a:spcPts val="300"/>
              </a:spcBef>
            </a:pPr>
            <a:r>
              <a:rPr lang="fa-IR" sz="2800" b="1" dirty="0" smtClean="0">
                <a:cs typeface="B Nazanin" panose="00000400000000000000" pitchFamily="2" charset="-78"/>
              </a:rPr>
              <a:t/>
            </a:r>
            <a:br>
              <a:rPr lang="fa-IR" sz="2800" b="1" dirty="0" smtClean="0">
                <a:cs typeface="B Nazanin" panose="00000400000000000000" pitchFamily="2" charset="-78"/>
              </a:rPr>
            </a:br>
            <a:r>
              <a:rPr lang="fa-IR" sz="2800" b="1" dirty="0">
                <a:cs typeface="B Nazanin" panose="00000400000000000000" pitchFamily="2" charset="-78"/>
              </a:rPr>
              <a:t/>
            </a:r>
            <a:br>
              <a:rPr lang="fa-IR" sz="2800" b="1" dirty="0">
                <a:cs typeface="B Nazanin" panose="00000400000000000000" pitchFamily="2" charset="-78"/>
              </a:rPr>
            </a:br>
            <a:r>
              <a:rPr lang="fa-IR" sz="2800" b="1" dirty="0" smtClean="0">
                <a:cs typeface="B Nazanin" panose="00000400000000000000" pitchFamily="2" charset="-78"/>
              </a:rPr>
              <a:t>برخی نکات حائز اهمیت در رویداد سانحه متروپل</a:t>
            </a:r>
            <a:br>
              <a:rPr lang="fa-IR" sz="2800" b="1" dirty="0" smtClean="0">
                <a:cs typeface="B Nazanin" panose="00000400000000000000" pitchFamily="2" charset="-78"/>
              </a:rPr>
            </a:br>
            <a:r>
              <a:rPr lang="fa-IR" sz="2800" b="1" dirty="0" smtClean="0">
                <a:cs typeface="B Nazanin" panose="00000400000000000000" pitchFamily="2" charset="-78"/>
              </a:rPr>
              <a:t/>
            </a:r>
            <a:br>
              <a:rPr lang="fa-IR" sz="2800" b="1" dirty="0" smtClean="0">
                <a:cs typeface="B Nazanin" panose="00000400000000000000" pitchFamily="2" charset="-78"/>
              </a:rPr>
            </a:br>
            <a:endParaRPr lang="fa-IR" sz="105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3- در مورد صدور پروانه ساختمان و به تبع آن شروع عملیات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تخریب و نوسازی ساختمان، مطابق با قوانین و مقررات حاکم بر </a:t>
            </a: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کشور؛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سازمان ها، ادارات، نهادها و </a:t>
            </a: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ارگانهایی مستقیم یا باواسطه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دخیل هستند </a:t>
            </a:r>
            <a:r>
              <a:rPr lang="fa-I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 بیشترین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نقش نظارتی را در این خصوص دارند. </a:t>
            </a:r>
            <a:endParaRPr lang="fa-I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شهرداری</a:t>
            </a: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، به عنوان مرجع قانونی صدور پروانه ساختمانی و مجوز شروع عملیات ساختمانی، عمده ترین نقش را در این زمینه ایفا می کند. </a:t>
            </a:r>
            <a:endParaRPr lang="fa-IR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fa-I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Clr>
                <a:srgbClr val="A04DA3"/>
              </a:buClr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7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465709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 smtClean="0">
                <a:cs typeface="B Nazanin" panose="00000400000000000000" pitchFamily="2" charset="-78"/>
              </a:rPr>
              <a:t/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برخی نکات حائز اهمیت در رویداد سانحه متروپل</a:t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>نهادهای مسئول حاکمیتی و نظارتی</a:t>
            </a:r>
            <a:br>
              <a:rPr lang="fa-IR" sz="2400" b="1" dirty="0" smtClean="0">
                <a:cs typeface="B Nazanin" panose="00000400000000000000" pitchFamily="2" charset="-78"/>
              </a:rPr>
            </a:br>
            <a:endParaRPr lang="fa-IR" sz="1000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 fontScale="92500"/>
          </a:bodyPr>
          <a:lstStyle/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شهرداری ها به عنوان مرجع صدور و متولی پروانه های شهرسازی و ساختمانی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شورای اسلامی شهر و روستا نظارت بر عملکرد شهرداری ها</a:t>
            </a:r>
            <a:endParaRPr lang="fa-I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سازمان </a:t>
            </a: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نظام </a:t>
            </a: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مهندسی بعنوان یکتا مرجع ارائه خدمات مهندسی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اداره </a:t>
            </a: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کل راه و شهرسازی استان </a:t>
            </a: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بالادست ترین مرجع حاکمیتی</a:t>
            </a:r>
          </a:p>
          <a:p>
            <a:pPr lvl="2" algn="just">
              <a:lnSpc>
                <a:spcPct val="150000"/>
              </a:lnSpc>
              <a:buBlip>
                <a:blip r:embed="rId2"/>
              </a:buBlip>
            </a:pPr>
            <a:r>
              <a:rPr lang="fa-I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متولی صدور پروانه های اشتغال بکار مهندسان اشخاص حقیقی یا حقوقی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شورای عالی امنیت ملی کشور</a:t>
            </a: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fa-I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just"/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4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08112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برخی نکات حائز اهمیت در رویداد سانحه متروپل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4-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مطابق مقررات ملی ساختمان نظامات اداری، اولین اقدام قبل از آغاز عملیات ساخت و ساز، کسب پروانه ساختمانی از شهرداری است. </a:t>
            </a:r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این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نهاد در ابتدا باید کلیه نقشه ها و گزارش ها را مورد بررسی قرار دهد و در صورت عدم مغایرت با قوانین، اقدام به صدور پروانه به نام متقاضی نماید و اگر بعدا به هر نحوی، تخلفی از مفاد پروانه مشاهده نماید، مطابق ماده ۱۰۰ قانون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شهرداری ها،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باید از ادامه عملیات جلوگیری به عمل آورد. </a:t>
            </a: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lvl="0" indent="0" algn="just">
              <a:lnSpc>
                <a:spcPct val="150000"/>
              </a:lnSpc>
              <a:buClr>
                <a:srgbClr val="A04DA3"/>
              </a:buClr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just"/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3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465709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50000"/>
              </a:lnSpc>
              <a:spcBef>
                <a:spcPts val="300"/>
              </a:spcBef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برخی نکات حائز اهمیت در رویداد سانحه متروپل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endParaRPr lang="fa-I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مطابق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بند 2-6-2 از مبحث دوم مقررات ملی ساختمان، «شهرداری ها و سایر مراجع صدور پروانه موظف اند با اعلام کتبی وزارت راه و شهرسازی یا سازمان نظام مهندسی ساختمان استان یا ناظران، در خصوص وقوع تخلف ساختمانی در اسرع وقت با اطلاع ناظر، دستور اصلاح را صادر نمایند و تا زمان رفع تخلف، از ادامه کار جلوگیری نمایند». </a:t>
            </a: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بنابراین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ملاحظه می گردد که در پروژه های عظیم ساخت و سازها، مهم ترین نقش حاکمیتی بر عهده شهرداری است. </a:t>
            </a: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fa-I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just">
              <a:lnSpc>
                <a:spcPct val="150000"/>
              </a:lnSpc>
              <a:buClr>
                <a:srgbClr val="A04DA3"/>
              </a:buClr>
              <a:buBlip>
                <a:blip r:embed="rId2"/>
              </a:buBlip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algn="just"/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277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1007244" cy="5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5"/>
            <a:ext cx="1979711" cy="4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46729</TotalTime>
  <Words>3433</Words>
  <Application>Microsoft Office PowerPoint</Application>
  <PresentationFormat>On-screen Show (4:3)</PresentationFormat>
  <Paragraphs>210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Flow</vt:lpstr>
      <vt:lpstr>1_Flow</vt:lpstr>
      <vt:lpstr>2_Flow</vt:lpstr>
      <vt:lpstr>PowerPoint Presentation</vt:lpstr>
      <vt:lpstr>      تأملی دیگر در رخداد متروپل سرگذشت پژوهی فروریزش ساختمان متروپل آبادان در 2 خرداد 1401 از منظر آسیب شناسی نظامات اداری در حکمرانی  فروریزش نظام مسئولیت و اختیارات، عملکرد و پاسخگویی  و نظارت و بازرسی مناسبات متولیان امر ساخت و ساز در کشور اشخاص حقیقی مسئول اشخاص حقوقی و نهادهای مسئول از میان رفتن شأن و شئونات نهاد علم، دانش و تخصص  مخدوش شدن استقلال و اقتدار برخی اشخاص و نهادهای مسئول دخالت بی رویه اشخاص و نهادهای غیرمسئول </vt:lpstr>
      <vt:lpstr>تکرار سوانح ساختمانی در حد فاجعه بار توأم با تلفات انسانی کام مرگ و بی بها بودن جان عزیز انسان در جوامع توسعه نیافته</vt:lpstr>
      <vt:lpstr>   عامل های فنی و خدمات مهندسی آیا مسئله ایران کمبود دانش تخصصی و فقدان نیروی انسانی ماهر است؟ </vt:lpstr>
      <vt:lpstr> برخی نکات حائز اهمیت در رویداد سانحه متروپل اتفاقی یا غیر اتفاقی بودن سوانح قابل پیشگیری بودن بسیاری از سوانح </vt:lpstr>
      <vt:lpstr>  برخی نکات حائز اهمیت در رویداد سانحه متروپل  </vt:lpstr>
      <vt:lpstr>  برخی نکات حائز اهمیت در رویداد سانحه متروپل نهادهای مسئول حاکمیتی و نظارتی </vt:lpstr>
      <vt:lpstr> برخی نکات حائز اهمیت در رویداد سانحه متروپل </vt:lpstr>
      <vt:lpstr>  برخی نکات حائز اهمیت در رویداد سانحه متروپل  </vt:lpstr>
      <vt:lpstr>  برخی نکات حائز اهمیت در رویداد سانحه متروپل بررسی کم و کیف صدور پروانه ساختمان </vt:lpstr>
      <vt:lpstr>  برخی نکات حائز اهمیت در رویداد سانحه متروپل بررسی کم و کیف صدور پروانه ساختمان </vt:lpstr>
      <vt:lpstr>سوداگری با تغییر کاربری </vt:lpstr>
      <vt:lpstr>سوداگری با تغییر کاربری </vt:lpstr>
      <vt:lpstr>سوداگری با تغییر کاربری </vt:lpstr>
      <vt:lpstr>واکاوی یک فاجعه  بررسی فنی، حقوقی و نظامات اداری سازمان نظام مهندسی ساختمان با همکاری سازمان نظام مهندسی ساختمان استانها شهریور 1401 </vt:lpstr>
      <vt:lpstr>ماده 35 قانون نظام مهندسی و کنترل ساختمان</vt:lpstr>
      <vt:lpstr>ماده 35 قانون نظام مهندسی و کنترل ساختمان</vt:lpstr>
      <vt:lpstr>ماده 30 قانون نظام مهندسی و کنترل ساختمان</vt:lpstr>
      <vt:lpstr>تبصره 7 ذیل قانون ماده 100 قانون شهرداریها</vt:lpstr>
      <vt:lpstr>تبصره 7 ذیل قانون ماده 100 قانون شهرداریها</vt:lpstr>
      <vt:lpstr>تبصره 7 ذیل قانون ماده 100 قانون شهرداریها</vt:lpstr>
      <vt:lpstr>تبصره 7 ذیل قانون ماده 100 قانون شهرداریها</vt:lpstr>
      <vt:lpstr>PowerPoint Presentation</vt:lpstr>
      <vt:lpstr> رویکرد کارشناسی به سوانح علل و ریشه یابی سانحه فروریزش ساختمان ها </vt:lpstr>
      <vt:lpstr> رویکرد کارشناسی به سوانح علل و ریشه یابی سانحه فروریزش ساختمان ها </vt:lpstr>
      <vt:lpstr>تکرار سوانح ساختمانی در حد فاجعه بار توأم با تلفات انسانی و تداوم بی توجهی با وجود عمق فاجعه باری</vt:lpstr>
      <vt:lpstr>تداوم بی توجهی با وجود عمق فاجعه باری از هم پاشیدگی نظام اداری، حقوقی، مسئولیتی، پاسخگویی، توبیخ و محاکمه </vt:lpstr>
      <vt:lpstr>به طور جدی باید اذهان به سمت ریشه ها و دلایل و علل حکمرانی بد سوق یابد ایرادات و مسیر درست را باید در قوای حاکمه آسیب شناسی و جستجو کرد</vt:lpstr>
      <vt:lpstr>به طور جدی باید اذهان به سمت ریشه ها و دلایل و علل حکمرانی بد سوق یابد ایرادات و مسیر درست را باید در قوای حاکمه آسیب شناسی و جستجو کرد</vt:lpstr>
      <vt:lpstr>پی آمدهای ناکارآمدی و حکمرانی بد </vt:lpstr>
      <vt:lpstr>پی آمدهای ناکارآمدی و حکمرانی بد </vt:lpstr>
      <vt:lpstr>پی آمدهای ناکارآمدی و حکمرانی بد </vt:lpstr>
      <vt:lpstr>      تأملی دیگر در رخداد متروپل سرگذشت پژوهی فروریزش ساختمان متروپل آبادان در 2 خرداد 1401 مجموعه ای از عوامل در هم تنیده      GAP-GPT گپ جی پی تی چت با هوش مصنوعی و کشف خرد جمعی در این مورد https://gapgpt.app/share/8cd68fe5-7612-48a2-801d-55d018fa54ef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آسیب‏شناسی </vt:lpstr>
      <vt:lpstr>آسیب‏شناسی از نظر بحران ناکارآمدی سیستم </vt:lpstr>
      <vt:lpstr>آسیب‏شناسی از نظر آثار فنی </vt:lpstr>
      <vt:lpstr>PowerPoint Presentation</vt:lpstr>
      <vt:lpstr>بررسی آماری حوادث گودبرداری</vt:lpstr>
      <vt:lpstr>با سپاس از توجه شما حسین احمدی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236</cp:revision>
  <dcterms:created xsi:type="dcterms:W3CDTF">2022-09-23T18:46:01Z</dcterms:created>
  <dcterms:modified xsi:type="dcterms:W3CDTF">2025-06-01T09:40:04Z</dcterms:modified>
</cp:coreProperties>
</file>